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5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306" r:id="rId25"/>
    <p:sldId id="279" r:id="rId26"/>
    <p:sldId id="280" r:id="rId27"/>
    <p:sldId id="281" r:id="rId28"/>
    <p:sldId id="282" r:id="rId29"/>
    <p:sldId id="307" r:id="rId30"/>
    <p:sldId id="308" r:id="rId31"/>
    <p:sldId id="284" r:id="rId32"/>
    <p:sldId id="283" r:id="rId33"/>
    <p:sldId id="285" r:id="rId34"/>
    <p:sldId id="286" r:id="rId35"/>
    <p:sldId id="291" r:id="rId36"/>
    <p:sldId id="287" r:id="rId37"/>
    <p:sldId id="288" r:id="rId38"/>
    <p:sldId id="289" r:id="rId39"/>
    <p:sldId id="290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891"/>
    <p:restoredTop sz="94678"/>
  </p:normalViewPr>
  <p:slideViewPr>
    <p:cSldViewPr snapToGrid="0">
      <p:cViewPr varScale="1">
        <p:scale>
          <a:sx n="125" d="100"/>
          <a:sy n="125" d="100"/>
        </p:scale>
        <p:origin x="34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CAA9B5-CF59-B745-94FA-03B76EF31F23}" type="datetimeFigureOut">
              <a:rPr lang="en-US" smtClean="0"/>
              <a:t>6/6/23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9FAE84-D7C5-804A-97E1-0503F7B7F4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6197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9FAE84-D7C5-804A-97E1-0503F7B7F44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0014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979642-F98A-958E-ACDD-005A0FC938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88C6945-8586-66F7-EA06-10B1BE2935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199D3C-0A16-1E7C-1182-59B7027FA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E25843-23F0-5B46-8F33-26551D5A88D8}" type="datetimeFigureOut">
              <a:rPr lang="en-US" smtClean="0"/>
              <a:t>6/6/23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0DFEF6-7B4D-D441-1465-E30B543E66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BA3AD5-1E4F-EFAC-A249-E11B8ED8C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C4D64-064D-3D42-94B1-0B7A94206A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4729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E80EFC-7C58-07E6-1154-BFF6579AF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7A1034B-6D9D-8062-539D-32AC89443B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C274CA-1384-DA53-F690-04E6998468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E25843-23F0-5B46-8F33-26551D5A88D8}" type="datetimeFigureOut">
              <a:rPr lang="en-US" smtClean="0"/>
              <a:t>6/6/23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3F8DBA-EA49-D9A2-62E1-1AB28B7963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22DD21-AE64-156E-99F7-14D7EB2FC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C4D64-064D-3D42-94B1-0B7A94206A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4918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E25D593-35C6-3F4E-561D-DBB6CE9FD7B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E6A8A59-950A-B898-2596-5AE71D40E1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1D4B72-B275-F3D7-FFE7-B84587F0AA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E25843-23F0-5B46-8F33-26551D5A88D8}" type="datetimeFigureOut">
              <a:rPr lang="en-US" smtClean="0"/>
              <a:t>6/6/23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10E9C3-2833-3BA7-96FE-E951D72AD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5199FE-57A5-C55A-BB78-116CBE304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C4D64-064D-3D42-94B1-0B7A94206A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5570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269CE-5324-25C2-DF8F-95E09DBE1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5C4A10-C209-5C42-48FA-90C41C3F07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D85CBA-F14A-1B08-76B3-330AC4F908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E25843-23F0-5B46-8F33-26551D5A88D8}" type="datetimeFigureOut">
              <a:rPr lang="en-US" smtClean="0"/>
              <a:t>6/6/23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AD2D30-0DBB-2D5B-8362-EAA03EEE76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639BC6-611A-38B5-6823-9F61B7826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C4D64-064D-3D42-94B1-0B7A94206A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7466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A5EE5-FEB5-FE04-578D-49315A40F1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292F5C-2DBA-C697-7AFD-2829E37FD3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8E523E-F9F2-784C-639A-10EEBAFDA6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E25843-23F0-5B46-8F33-26551D5A88D8}" type="datetimeFigureOut">
              <a:rPr lang="en-US" smtClean="0"/>
              <a:t>6/6/23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4E4FFD-19B8-77B9-58A2-59388C13E0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C137D9-B07C-4104-8783-7709C175F3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C4D64-064D-3D42-94B1-0B7A94206A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284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582528-F109-C2CE-A29B-A0C895A2C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BE105D-2E1C-0BDE-764C-9FD1B1DDB5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20171B-F9B5-A6CB-7831-F84DD412CE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A81B5C-77C7-0E67-855A-40408F57C9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E25843-23F0-5B46-8F33-26551D5A88D8}" type="datetimeFigureOut">
              <a:rPr lang="en-US" smtClean="0"/>
              <a:t>6/6/23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67A4F1-5541-B09F-5D70-83ECD3E6A6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AE5936-C323-1271-0F64-2281A7CBF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C4D64-064D-3D42-94B1-0B7A94206A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8063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DB8EE5-83A5-0ED1-24EB-92D6E8C2B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270745-3A01-535B-0723-4A1C64B829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2C832A-582E-A02A-B489-0B27951715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1106466-5657-EB66-4520-65502D8CEF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B6E2DE3-DF1D-F8FD-5808-A52C1398CDE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660946-0073-FE4D-02AE-446049F64A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E25843-23F0-5B46-8F33-26551D5A88D8}" type="datetimeFigureOut">
              <a:rPr lang="en-US" smtClean="0"/>
              <a:t>6/6/23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5F9061F-8450-D5EA-A887-5DA95D1F98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4FC0985-45B6-80AA-91D5-E76B0EB98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C4D64-064D-3D42-94B1-0B7A94206A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340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F2DA1-B502-8199-8D83-0FEA41C75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DC601B3-2B2A-099A-6E96-E8D320C11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E25843-23F0-5B46-8F33-26551D5A88D8}" type="datetimeFigureOut">
              <a:rPr lang="en-US" smtClean="0"/>
              <a:t>6/6/23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CC2FC2-BBF1-23A1-E17B-8AFB38F5BA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F986A3-0120-1971-B5F8-B6F831986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C4D64-064D-3D42-94B1-0B7A94206A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9046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6E9E45A-BDE6-6355-4FF8-9BD9B218EA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E25843-23F0-5B46-8F33-26551D5A88D8}" type="datetimeFigureOut">
              <a:rPr lang="en-US" smtClean="0"/>
              <a:t>6/6/23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B802539-FE7F-30DD-73AE-10F89E7D5B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D906E1-1C1E-434D-E908-0D608F661F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C4D64-064D-3D42-94B1-0B7A94206A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1020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894124-BC8F-C1F6-2C4F-9265DBF73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9BEC53-201C-D206-1B8A-F1B7B29C43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A5B9FE-A41A-1C91-96C0-04923E256F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2A7D68-38AE-5433-9A07-535C6B634A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E25843-23F0-5B46-8F33-26551D5A88D8}" type="datetimeFigureOut">
              <a:rPr lang="en-US" smtClean="0"/>
              <a:t>6/6/23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B69608-BDF2-B2B2-FFAC-EB47C08CCB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A0F1E3-BA39-EF4E-4FB9-B390541C8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C4D64-064D-3D42-94B1-0B7A94206A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7279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9D7B03-9962-95F5-4A22-6DC83E1914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35DA1EC-BB85-5CAA-8EE4-17550E065C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BE8B0F-7745-5451-A4B6-F9831EFFF3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204765-BB41-79AE-830E-FB67993FD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E25843-23F0-5B46-8F33-26551D5A88D8}" type="datetimeFigureOut">
              <a:rPr lang="en-US" smtClean="0"/>
              <a:t>6/6/23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41AFFC-E87E-8CD8-D59D-CEB066834C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A68557-B0F8-0AE4-D6F0-4BE07EA7AA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C4D64-064D-3D42-94B1-0B7A94206A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5216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32CCE22-E8D8-E139-90CB-E8EAB5273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02A024-0376-6166-E9FD-26D842E71E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9CB6FD-F224-9B4E-6194-BF688775C15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E25843-23F0-5B46-8F33-26551D5A88D8}" type="datetimeFigureOut">
              <a:rPr lang="en-US" smtClean="0"/>
              <a:t>6/6/23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5344B5-9114-A789-E075-094BA319F9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46758C-51F9-466C-1C37-4EA9C0825A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7C4D64-064D-3D42-94B1-0B7A94206A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5108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6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hyperlink" Target="https://web.stanford.edu/~jurafsky/slp3/" TargetMode="Externa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A86B6-F9A0-0D6F-7043-FFA237AA1A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06400"/>
            <a:ext cx="9144000" cy="2387600"/>
          </a:xfrm>
        </p:spPr>
        <p:txBody>
          <a:bodyPr/>
          <a:lstStyle/>
          <a:p>
            <a:r>
              <a:rPr lang="en-US" dirty="0"/>
              <a:t>Intro to NLP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4D4D3F-BDE5-C69D-CA3E-FD248FE961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7212" y="4795838"/>
            <a:ext cx="5347447" cy="1655762"/>
          </a:xfrm>
        </p:spPr>
        <p:txBody>
          <a:bodyPr>
            <a:normAutofit fontScale="77500" lnSpcReduction="20000"/>
          </a:bodyPr>
          <a:lstStyle/>
          <a:p>
            <a:pPr algn="l"/>
            <a:r>
              <a:rPr lang="en-US" dirty="0"/>
              <a:t>Shabnam </a:t>
            </a:r>
            <a:r>
              <a:rPr lang="en-US" dirty="0" err="1"/>
              <a:t>Tafreshi</a:t>
            </a:r>
            <a:r>
              <a:rPr lang="en-US" dirty="0"/>
              <a:t>, PhD</a:t>
            </a:r>
          </a:p>
          <a:p>
            <a:pPr algn="l"/>
            <a:r>
              <a:rPr lang="en-US" dirty="0"/>
              <a:t>Assistant Research Scientist</a:t>
            </a:r>
          </a:p>
          <a:p>
            <a:pPr algn="l"/>
            <a:r>
              <a:rPr lang="en-US" dirty="0"/>
              <a:t>UMD: ARLIS</a:t>
            </a:r>
          </a:p>
          <a:p>
            <a:pPr algn="l"/>
            <a:r>
              <a:rPr lang="en-US" dirty="0"/>
              <a:t>Spring 2023</a:t>
            </a:r>
          </a:p>
          <a:p>
            <a:pPr algn="l"/>
            <a:r>
              <a:rPr lang="en-US" dirty="0"/>
              <a:t>Guest Lecturer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47450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3327E7-5211-2A54-6B90-635CA25CAC47}"/>
              </a:ext>
            </a:extLst>
          </p:cNvPr>
          <p:cNvSpPr txBox="1"/>
          <p:nvPr/>
        </p:nvSpPr>
        <p:spPr>
          <a:xfrm>
            <a:off x="3686287" y="2786230"/>
            <a:ext cx="48194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Text Pre-processing</a:t>
            </a:r>
          </a:p>
        </p:txBody>
      </p:sp>
    </p:spTree>
    <p:extLst>
      <p:ext uri="{BB962C8B-B14F-4D97-AF65-F5344CB8AC3E}">
        <p14:creationId xmlns:p14="http://schemas.microsoft.com/office/powerpoint/2010/main" val="42872715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2A759FD-7817-F587-E57B-C137D9AAF936}"/>
              </a:ext>
            </a:extLst>
          </p:cNvPr>
          <p:cNvSpPr txBox="1"/>
          <p:nvPr/>
        </p:nvSpPr>
        <p:spPr>
          <a:xfrm>
            <a:off x="720763" y="258183"/>
            <a:ext cx="72291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Tokenization / Normalization</a:t>
            </a:r>
            <a:endParaRPr lang="en-US" sz="3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14EE0C-E657-D585-11E0-A08F63DED97C}"/>
              </a:ext>
            </a:extLst>
          </p:cNvPr>
          <p:cNvSpPr txBox="1"/>
          <p:nvPr/>
        </p:nvSpPr>
        <p:spPr>
          <a:xfrm>
            <a:off x="753035" y="1237129"/>
            <a:ext cx="9014909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 fontAlgn="base">
              <a:spcBef>
                <a:spcPts val="0"/>
              </a:spcBef>
              <a:spcAft>
                <a:spcPts val="0"/>
              </a:spcAft>
            </a:pPr>
            <a:r>
              <a:rPr lang="en-US" sz="2600" b="1" i="0" u="none" strike="noStrike" dirty="0"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Tokenization</a:t>
            </a:r>
            <a:r>
              <a:rPr lang="en-US" sz="2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split a sentence or paragraph into smaller units.  </a:t>
            </a:r>
            <a:r>
              <a:rPr lang="en-US" sz="2600" dirty="0">
                <a:solidFill>
                  <a:srgbClr val="000000"/>
                </a:solidFill>
                <a:latin typeface="Arial" panose="020B0604020202020204" pitchFamily="34" charset="0"/>
              </a:rPr>
              <a:t>C</a:t>
            </a:r>
            <a:r>
              <a:rPr lang="en-US" sz="2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ommon approaches:</a:t>
            </a:r>
            <a:endParaRPr lang="en-US" sz="24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742950" lvl="1" indent="-285750" algn="l" rtl="0" fontAlgn="base"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Via spaces</a:t>
            </a:r>
            <a:endParaRPr lang="en-US" sz="24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742950" lvl="1" indent="-285750" algn="l" rtl="0" fontAlgn="base"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Remove punctuation and use spaces</a:t>
            </a:r>
            <a:endParaRPr lang="en-US" sz="24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742950" lvl="1" indent="-285750" algn="l" rtl="0" fontAlgn="base"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Will this work for other languages, though?</a:t>
            </a:r>
            <a:endParaRPr lang="en-US" sz="24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1143000" lvl="2" indent="-228600" algn="l" rtl="0" fontAlgn="base"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See: Chinese, Japanese, Thai</a:t>
            </a:r>
            <a:endParaRPr lang="en-US" sz="24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l" rtl="0" fontAlgn="base"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Toolkits that are handy for tokenization:</a:t>
            </a:r>
            <a:endParaRPr lang="en-US" sz="24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742950" lvl="1" indent="-285750" algn="l" rtl="0" fontAlgn="base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2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SpaCy</a:t>
            </a:r>
            <a:r>
              <a:rPr lang="en-US" sz="2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NLTK are battle-tested and have nice out-of-the-box capabilities</a:t>
            </a:r>
            <a:endParaRPr lang="en-US" sz="24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74209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E6DEAC3-7C6E-6850-893D-B6C17F264719}"/>
              </a:ext>
            </a:extLst>
          </p:cNvPr>
          <p:cNvSpPr txBox="1"/>
          <p:nvPr/>
        </p:nvSpPr>
        <p:spPr>
          <a:xfrm>
            <a:off x="720763" y="258183"/>
            <a:ext cx="72291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Tokenization / Normalization</a:t>
            </a:r>
            <a:endParaRPr lang="en-US" sz="3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9F9B5EB-F9C7-5490-53C4-1505A751BE9C}"/>
              </a:ext>
            </a:extLst>
          </p:cNvPr>
          <p:cNvSpPr txBox="1"/>
          <p:nvPr/>
        </p:nvSpPr>
        <p:spPr>
          <a:xfrm>
            <a:off x="731520" y="1344706"/>
            <a:ext cx="9477487" cy="47397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600" b="1" i="0" u="none" strike="noStrike" dirty="0"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Normalization</a:t>
            </a:r>
            <a:r>
              <a:rPr lang="en-US" sz="2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is the creation of equivalence classes, so that you can effectively prune your vocabulary and capture commonalities</a:t>
            </a:r>
            <a:endParaRPr lang="en-US" sz="2600" b="1" i="0" u="none" strike="noStrike" dirty="0">
              <a:solidFill>
                <a:srgbClr val="C00000"/>
              </a:solidFill>
              <a:effectLst/>
              <a:latin typeface="Arial" panose="020B0604020202020204" pitchFamily="34" charset="0"/>
            </a:endParaRPr>
          </a:p>
          <a:p>
            <a:pPr algn="l" rtl="0" fontAlgn="base"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This is also highly language-specific</a:t>
            </a:r>
          </a:p>
          <a:p>
            <a:pPr algn="l" rtl="0" fontAlgn="base"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Examples include:</a:t>
            </a:r>
          </a:p>
          <a:p>
            <a:pPr marL="742950" lvl="1" indent="-285750" algn="l" rtl="0" fontAlgn="base"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Lowercasing (Matter ➔ matter)</a:t>
            </a:r>
          </a:p>
          <a:p>
            <a:pPr marL="742950" lvl="1" indent="-285750" algn="l" rtl="0" fontAlgn="base"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Stemming</a:t>
            </a:r>
          </a:p>
          <a:p>
            <a:pPr marL="1143000" lvl="2" indent="-228600" algn="l" rtl="0" fontAlgn="base"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(destruction, destroy, destroying) ➔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destr</a:t>
            </a: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742950" lvl="1" indent="-285750" algn="l" rtl="0" fontAlgn="base"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Lemmatization / morphological analysis</a:t>
            </a:r>
          </a:p>
          <a:p>
            <a:pPr marL="1143000" lvl="2" indent="-228600" algn="l" rtl="0" fontAlgn="base"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Puppies -&gt; lemma (root): puppy, num: plural, pos: noun</a:t>
            </a:r>
          </a:p>
        </p:txBody>
      </p:sp>
    </p:spTree>
    <p:extLst>
      <p:ext uri="{BB962C8B-B14F-4D97-AF65-F5344CB8AC3E}">
        <p14:creationId xmlns:p14="http://schemas.microsoft.com/office/powerpoint/2010/main" val="15936455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B92ECB5-4B9B-3989-2C92-6DA4DB7A4233}"/>
              </a:ext>
            </a:extLst>
          </p:cNvPr>
          <p:cNvSpPr txBox="1"/>
          <p:nvPr/>
        </p:nvSpPr>
        <p:spPr>
          <a:xfrm>
            <a:off x="3864684" y="3044279"/>
            <a:ext cx="446263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Language Models</a:t>
            </a:r>
          </a:p>
        </p:txBody>
      </p:sp>
    </p:spTree>
    <p:extLst>
      <p:ext uri="{BB962C8B-B14F-4D97-AF65-F5344CB8AC3E}">
        <p14:creationId xmlns:p14="http://schemas.microsoft.com/office/powerpoint/2010/main" val="38121487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0A9C2-5193-FBD6-D274-A6E67299DF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28974"/>
          </a:xfrm>
        </p:spPr>
        <p:txBody>
          <a:bodyPr/>
          <a:lstStyle/>
          <a:p>
            <a:r>
              <a:rPr lang="en-US" dirty="0"/>
              <a:t>Language Models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5EC0A7-6109-5C99-FDA4-4D34183C9816}"/>
              </a:ext>
            </a:extLst>
          </p:cNvPr>
          <p:cNvSpPr txBox="1"/>
          <p:nvPr/>
        </p:nvSpPr>
        <p:spPr>
          <a:xfrm>
            <a:off x="892885" y="1452282"/>
            <a:ext cx="10424160" cy="5109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Language models </a:t>
            </a:r>
            <a:r>
              <a:rPr lang="en-US" sz="2800" dirty="0">
                <a:effectLst/>
              </a:rPr>
              <a:t>Models that assign probabilities to sequences of words are called </a:t>
            </a:r>
            <a:r>
              <a:rPr lang="en-US" sz="2800" b="0" dirty="0">
                <a:effectLst/>
              </a:rPr>
              <a:t>language models </a:t>
            </a:r>
            <a:r>
              <a:rPr lang="en-US" sz="2800" dirty="0">
                <a:effectLst/>
              </a:rPr>
              <a:t>or </a:t>
            </a:r>
            <a:r>
              <a:rPr lang="en-US" sz="2800" b="0" dirty="0">
                <a:effectLst/>
              </a:rPr>
              <a:t>LMs </a:t>
            </a:r>
            <a:endParaRPr lang="en-US" sz="2800" dirty="0"/>
          </a:p>
          <a:p>
            <a:endParaRPr lang="en-US" sz="2800" b="1" dirty="0"/>
          </a:p>
          <a:p>
            <a:r>
              <a:rPr lang="en-US" sz="2800" b="1" dirty="0"/>
              <a:t>N-Gram is </a:t>
            </a:r>
            <a:r>
              <a:rPr lang="en-US" sz="2800" dirty="0">
                <a:effectLst/>
              </a:rPr>
              <a:t>the simplest model that assigns probabilities to sentences and sequences of words:</a:t>
            </a:r>
          </a:p>
          <a:p>
            <a:r>
              <a:rPr lang="en-US" sz="2800" dirty="0">
                <a:effectLst/>
              </a:rPr>
              <a:t> </a:t>
            </a:r>
            <a:endParaRPr lang="en-US" sz="2800" dirty="0"/>
          </a:p>
          <a:p>
            <a:r>
              <a:rPr lang="en-US" sz="2800" dirty="0">
                <a:effectLst/>
              </a:rPr>
              <a:t>An n-gram is a sequence of </a:t>
            </a:r>
            <a:r>
              <a:rPr lang="en-US" sz="2800" i="1" dirty="0">
                <a:effectLst/>
              </a:rPr>
              <a:t>n </a:t>
            </a:r>
            <a:r>
              <a:rPr lang="en-US" sz="2800" dirty="0">
                <a:effectLst/>
              </a:rPr>
              <a:t>words: a 2-gram (</a:t>
            </a:r>
            <a:r>
              <a:rPr lang="en-US" sz="2800" b="0" dirty="0">
                <a:effectLst/>
              </a:rPr>
              <a:t>bi-gram</a:t>
            </a:r>
            <a:r>
              <a:rPr lang="en-US" sz="2800" dirty="0">
                <a:effectLst/>
              </a:rPr>
              <a:t>) is a two-word sequence of words.</a:t>
            </a:r>
          </a:p>
          <a:p>
            <a:endParaRPr lang="en-US" sz="2800" dirty="0"/>
          </a:p>
          <a:p>
            <a:r>
              <a:rPr lang="en-US" sz="2800" dirty="0"/>
              <a:t>Please return your homework</a:t>
            </a:r>
          </a:p>
          <a:p>
            <a:r>
              <a:rPr lang="en-US" sz="2800" dirty="0"/>
              <a:t>Bi-gram: “please return” “return your” “your homework”</a:t>
            </a:r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0300359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59C1D-6F1F-4770-E5B7-737C10F870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5943"/>
          </a:xfrm>
        </p:spPr>
        <p:txBody>
          <a:bodyPr/>
          <a:lstStyle/>
          <a:p>
            <a:r>
              <a:rPr lang="en-US" dirty="0"/>
              <a:t>N-Gram Models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DDAC9F-E8D6-0DB0-1FB4-F0E39CF4E9CF}"/>
              </a:ext>
            </a:extLst>
          </p:cNvPr>
          <p:cNvSpPr txBox="1"/>
          <p:nvPr/>
        </p:nvSpPr>
        <p:spPr>
          <a:xfrm>
            <a:off x="838200" y="1465729"/>
            <a:ext cx="103909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</a:t>
            </a:r>
            <a:r>
              <a:rPr lang="en-US" sz="2800" dirty="0">
                <a:effectLst/>
              </a:rPr>
              <a:t>omputing </a:t>
            </a:r>
            <a:r>
              <a:rPr lang="en-US" sz="2800" i="1" dirty="0">
                <a:effectLst/>
              </a:rPr>
              <a:t>P</a:t>
            </a:r>
            <a:r>
              <a:rPr lang="en-US" sz="2800" dirty="0">
                <a:effectLst/>
              </a:rPr>
              <a:t>(</a:t>
            </a:r>
            <a:r>
              <a:rPr lang="en-US" sz="2800" i="1" dirty="0" err="1">
                <a:effectLst/>
              </a:rPr>
              <a:t>w</a:t>
            </a:r>
            <a:r>
              <a:rPr lang="en-US" sz="2800" dirty="0" err="1">
                <a:effectLst/>
              </a:rPr>
              <a:t>|</a:t>
            </a:r>
            <a:r>
              <a:rPr lang="en-US" sz="2800" i="1" dirty="0" err="1">
                <a:effectLst/>
              </a:rPr>
              <a:t>h</a:t>
            </a:r>
            <a:r>
              <a:rPr lang="en-US" sz="2800" dirty="0">
                <a:effectLst/>
              </a:rPr>
              <a:t>), the probability of a word </a:t>
            </a:r>
            <a:r>
              <a:rPr lang="en-US" sz="2800" i="1" dirty="0">
                <a:effectLst/>
              </a:rPr>
              <a:t>w </a:t>
            </a:r>
            <a:r>
              <a:rPr lang="en-US" sz="2800" dirty="0">
                <a:effectLst/>
              </a:rPr>
              <a:t>given some history </a:t>
            </a:r>
            <a:r>
              <a:rPr lang="en-US" sz="2800" i="1" dirty="0">
                <a:effectLst/>
              </a:rPr>
              <a:t>h.</a:t>
            </a:r>
            <a:endParaRPr lang="en-US" sz="2800" dirty="0"/>
          </a:p>
        </p:txBody>
      </p:sp>
      <p:pic>
        <p:nvPicPr>
          <p:cNvPr id="6" name="Picture 5" descr="Table&#10;&#10;Description automatically generated with medium confidence">
            <a:extLst>
              <a:ext uri="{FF2B5EF4-FFF2-40B4-BE49-F238E27FC236}">
                <a16:creationId xmlns:a16="http://schemas.microsoft.com/office/drawing/2014/main" id="{5CEEFF2C-5464-D68F-9ACB-7B6104038F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6078" y="2217861"/>
            <a:ext cx="5435600" cy="15113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869FDC8-3048-283B-1DE6-B8A78B68B73B}"/>
              </a:ext>
            </a:extLst>
          </p:cNvPr>
          <p:cNvSpPr txBox="1"/>
          <p:nvPr/>
        </p:nvSpPr>
        <p:spPr>
          <a:xfrm>
            <a:off x="838200" y="5644847"/>
            <a:ext cx="960657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NimbusRomNo9L"/>
              </a:rPr>
              <a:t>What about the following sentence:</a:t>
            </a:r>
          </a:p>
          <a:p>
            <a:r>
              <a:rPr lang="en-US" sz="2800" dirty="0">
                <a:effectLst/>
                <a:latin typeface="NimbusRomNo9L"/>
              </a:rPr>
              <a:t>“</a:t>
            </a:r>
            <a:r>
              <a:rPr lang="en-US" sz="2800" i="1" dirty="0">
                <a:effectLst/>
                <a:latin typeface="NimbusRomNo9L"/>
              </a:rPr>
              <a:t>Walden Pond’s water is so transparent that the</a:t>
            </a:r>
            <a:r>
              <a:rPr lang="en-US" sz="2800" dirty="0">
                <a:effectLst/>
                <a:latin typeface="NimbusRomNo9L"/>
              </a:rPr>
              <a:t>” COUNT = 0 </a:t>
            </a:r>
            <a:r>
              <a:rPr lang="en-US" sz="2800" dirty="0">
                <a:effectLst/>
                <a:latin typeface="NimbusRomNo9L"/>
                <a:sym typeface="Wingdings" pitchFamily="2" charset="2"/>
              </a:rPr>
              <a:t></a:t>
            </a:r>
            <a:endParaRPr lang="en-US" sz="2800" dirty="0"/>
          </a:p>
        </p:txBody>
      </p:sp>
      <p:pic>
        <p:nvPicPr>
          <p:cNvPr id="9" name="Picture 8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C647329-73C1-BE0A-828A-7839746855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1630" y="3729161"/>
            <a:ext cx="4344072" cy="1672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0552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C37975D-8DDC-218D-ED85-72E9F11552FF}"/>
              </a:ext>
            </a:extLst>
          </p:cNvPr>
          <p:cNvSpPr txBox="1"/>
          <p:nvPr/>
        </p:nvSpPr>
        <p:spPr>
          <a:xfrm>
            <a:off x="387276" y="290456"/>
            <a:ext cx="70462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Chain Rule of Probability (1/2)</a:t>
            </a:r>
            <a:endParaRPr lang="en-US" sz="3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44413A-ED46-3E62-845F-6C69B49F3995}"/>
              </a:ext>
            </a:extLst>
          </p:cNvPr>
          <p:cNvSpPr txBox="1"/>
          <p:nvPr/>
        </p:nvSpPr>
        <p:spPr>
          <a:xfrm>
            <a:off x="645459" y="1172584"/>
            <a:ext cx="10757647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2707" algn="l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6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Pr</a:t>
            </a:r>
            <a:r>
              <a:rPr lang="en-US" sz="2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</a:t>
            </a:r>
            <a:r>
              <a:rPr lang="en-US" sz="26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a,b,c</a:t>
            </a:r>
            <a:r>
              <a:rPr lang="en-US" sz="2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) = </a:t>
            </a:r>
            <a:r>
              <a:rPr lang="en-US" sz="26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Pr</a:t>
            </a:r>
            <a:r>
              <a:rPr lang="en-US" sz="2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(a) </a:t>
            </a:r>
            <a:r>
              <a:rPr lang="en-US" sz="26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Pr</a:t>
            </a:r>
            <a:r>
              <a:rPr lang="en-US" sz="2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</a:t>
            </a:r>
            <a:r>
              <a:rPr lang="en-US" sz="26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b|a</a:t>
            </a:r>
            <a:r>
              <a:rPr lang="en-US" sz="2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) </a:t>
            </a:r>
            <a:r>
              <a:rPr lang="en-US" sz="26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Pr</a:t>
            </a:r>
            <a:r>
              <a:rPr lang="en-US" sz="2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</a:t>
            </a:r>
            <a:r>
              <a:rPr lang="en-US" sz="26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c|a,b</a:t>
            </a:r>
            <a:r>
              <a:rPr lang="en-US" sz="2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)</a:t>
            </a:r>
          </a:p>
          <a:p>
            <a:pPr marL="122707" algn="l" rtl="0" fontAlgn="base"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Applying this formula to tokenized string:</a:t>
            </a:r>
          </a:p>
          <a:p>
            <a:pPr marL="742950" lvl="1" indent="-285750" algn="l" rtl="0" fontAlgn="base"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2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Pr</a:t>
            </a:r>
            <a:r>
              <a:rPr lang="en-US" sz="2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(w1, w2, …, </a:t>
            </a:r>
            <a:r>
              <a:rPr lang="en-US" sz="22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wn</a:t>
            </a:r>
            <a:r>
              <a:rPr lang="en-US" sz="2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) = </a:t>
            </a:r>
            <a:r>
              <a:rPr lang="en-US" sz="22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Pr</a:t>
            </a:r>
            <a:r>
              <a:rPr lang="en-US" sz="2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(w1) </a:t>
            </a:r>
            <a:r>
              <a:rPr lang="en-US" sz="22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Pr</a:t>
            </a:r>
            <a:r>
              <a:rPr lang="en-US" sz="2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(w2|w1) </a:t>
            </a:r>
            <a:r>
              <a:rPr lang="en-US" sz="22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Pr</a:t>
            </a:r>
            <a:r>
              <a:rPr lang="en-US" sz="2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(w3 | w1 w2) … </a:t>
            </a:r>
            <a:r>
              <a:rPr lang="en-US" sz="22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Pr</a:t>
            </a:r>
            <a:r>
              <a:rPr lang="en-US" sz="2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</a:t>
            </a:r>
            <a:r>
              <a:rPr lang="en-US" sz="22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wn</a:t>
            </a:r>
            <a:r>
              <a:rPr lang="en-US" sz="2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| w1 … wn-1)</a:t>
            </a:r>
          </a:p>
          <a:p>
            <a:pPr marL="122707" algn="l" rtl="0" fontAlgn="base"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This generative process can get complex, quick!</a:t>
            </a:r>
          </a:p>
          <a:p>
            <a:pPr marL="742950" lvl="1" indent="-285750" algn="l" rtl="0" fontAlgn="base"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2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Pr</a:t>
            </a:r>
            <a:r>
              <a:rPr lang="en-US" sz="2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(w1) Requires O(V) parameters</a:t>
            </a:r>
          </a:p>
          <a:p>
            <a:pPr marL="742950" lvl="1" indent="-285750" algn="l" rtl="0" fontAlgn="base"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2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Pr</a:t>
            </a:r>
            <a:r>
              <a:rPr lang="en-US" sz="2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(w2 | w1) Requires O(V^2) parameters</a:t>
            </a:r>
          </a:p>
          <a:p>
            <a:pPr marL="742950" lvl="1" indent="-285750" algn="l" rtl="0" fontAlgn="base"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2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Pr</a:t>
            </a:r>
            <a:r>
              <a:rPr lang="en-US" sz="2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(w3 | w1 w2) Requires O(V^3) parameters</a:t>
            </a:r>
          </a:p>
          <a:p>
            <a:pPr marL="742950" lvl="1" indent="-285750" algn="l" rtl="0" fontAlgn="base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Where V refers to the number of words in the corpus vocabulary</a:t>
            </a:r>
          </a:p>
        </p:txBody>
      </p:sp>
    </p:spTree>
    <p:extLst>
      <p:ext uri="{BB962C8B-B14F-4D97-AF65-F5344CB8AC3E}">
        <p14:creationId xmlns:p14="http://schemas.microsoft.com/office/powerpoint/2010/main" val="32621898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367362-47FE-72CD-C29C-32612932E0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07459"/>
          </a:xfrm>
        </p:spPr>
        <p:txBody>
          <a:bodyPr>
            <a:normAutofit/>
          </a:bodyPr>
          <a:lstStyle/>
          <a:p>
            <a:r>
              <a:rPr lang="en-US" sz="36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Chain Rule of Probability (2/2)</a:t>
            </a:r>
            <a:endParaRPr lang="en-US" sz="3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9840C0E-A488-DA5A-63EE-092A43159BD3}"/>
              </a:ext>
            </a:extLst>
          </p:cNvPr>
          <p:cNvSpPr txBox="1"/>
          <p:nvPr/>
        </p:nvSpPr>
        <p:spPr>
          <a:xfrm>
            <a:off x="710005" y="1753496"/>
            <a:ext cx="1045643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Observation: </a:t>
            </a:r>
            <a:r>
              <a:rPr lang="en-US" sz="3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Remember </a:t>
            </a:r>
            <a:r>
              <a:rPr lang="en-US" sz="36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Zipf’s</a:t>
            </a:r>
            <a:r>
              <a:rPr lang="en-US" sz="3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law. Most of these word combinations are low-frequency or never-before-seen.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0637860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3E798-E7E2-DDF1-521B-ADA3EAB93C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1397"/>
          </a:xfrm>
        </p:spPr>
        <p:txBody>
          <a:bodyPr>
            <a:normAutofit/>
          </a:bodyPr>
          <a:lstStyle/>
          <a:p>
            <a:r>
              <a:rPr lang="en-US" sz="36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Markov Model (1/2)</a:t>
            </a:r>
            <a:endParaRPr lang="en-US" sz="3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5F7643-72D8-CD04-1489-3EFB944F0634}"/>
              </a:ext>
            </a:extLst>
          </p:cNvPr>
          <p:cNvSpPr txBox="1"/>
          <p:nvPr/>
        </p:nvSpPr>
        <p:spPr>
          <a:xfrm>
            <a:off x="860612" y="1280160"/>
            <a:ext cx="10520979" cy="4001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4991" algn="l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Markov model assumes the Markov property</a:t>
            </a:r>
          </a:p>
          <a:p>
            <a:pPr marL="54991" algn="l" rtl="0" fontAlgn="base"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1st order Markov: </a:t>
            </a:r>
            <a:r>
              <a:rPr lang="en-US" sz="32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Pr</a:t>
            </a:r>
            <a:r>
              <a:rPr lang="en-US" sz="3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</a:t>
            </a:r>
            <a:r>
              <a:rPr lang="en-US" sz="32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wi</a:t>
            </a:r>
            <a:r>
              <a:rPr lang="en-US" sz="3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| w1 … wi-1) is presumed equal to </a:t>
            </a:r>
            <a:r>
              <a:rPr lang="en-US" sz="32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Pr</a:t>
            </a:r>
            <a:r>
              <a:rPr lang="en-US" sz="3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</a:t>
            </a:r>
            <a:r>
              <a:rPr lang="en-US" sz="32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wi</a:t>
            </a:r>
            <a:r>
              <a:rPr lang="en-US" sz="3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| wi-1)</a:t>
            </a:r>
          </a:p>
          <a:p>
            <a:pPr marL="54991" algn="l" rtl="0" fontAlgn="base"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Bigram model = 1st-order Markov approximation</a:t>
            </a:r>
          </a:p>
          <a:p>
            <a:pPr marL="54991" fontAlgn="base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3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Effectively simplifying the problem by defining the previous word as an equivalence class of all histories ending with that word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5913569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3E798-E7E2-DDF1-521B-ADA3EAB93C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1397"/>
          </a:xfrm>
        </p:spPr>
        <p:txBody>
          <a:bodyPr>
            <a:normAutofit/>
          </a:bodyPr>
          <a:lstStyle/>
          <a:p>
            <a:r>
              <a:rPr lang="en-US" sz="36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Markov Model (2/2)</a:t>
            </a:r>
            <a:endParaRPr lang="en-US" sz="3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5F7643-72D8-CD04-1489-3EFB944F0634}"/>
              </a:ext>
            </a:extLst>
          </p:cNvPr>
          <p:cNvSpPr txBox="1"/>
          <p:nvPr/>
        </p:nvSpPr>
        <p:spPr>
          <a:xfrm>
            <a:off x="838200" y="1390470"/>
            <a:ext cx="105209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4991" algn="l" rtl="0" fontAlgn="base">
              <a:spcBef>
                <a:spcPts val="0"/>
              </a:spcBef>
              <a:spcAft>
                <a:spcPts val="0"/>
              </a:spcAft>
            </a:pPr>
            <a:r>
              <a:rPr lang="en-US" sz="3200" b="0" i="1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To make life easier we assume w</a:t>
            </a:r>
            <a:r>
              <a:rPr lang="en-US" sz="3200" b="0" i="1" u="none" strike="noStrike" baseline="-250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0</a:t>
            </a:r>
            <a:r>
              <a:rPr lang="en-US" sz="3200" b="0" i="1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is a special START symbol such that </a:t>
            </a:r>
            <a:r>
              <a:rPr lang="en-US" sz="3200" b="0" i="1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Pr</a:t>
            </a:r>
            <a:r>
              <a:rPr lang="en-US" sz="3200" b="0" i="1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(w</a:t>
            </a:r>
            <a:r>
              <a:rPr lang="en-US" sz="3200" b="0" i="1" u="none" strike="noStrike" baseline="-250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0</a:t>
            </a:r>
            <a:r>
              <a:rPr lang="en-US" sz="3200" b="0" i="1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) = 1</a:t>
            </a:r>
            <a:r>
              <a:rPr lang="en-US" sz="1800" b="0" i="1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  <a:endParaRPr lang="en-US" sz="3200" dirty="0"/>
          </a:p>
        </p:txBody>
      </p:sp>
      <p:pic>
        <p:nvPicPr>
          <p:cNvPr id="6" name="Picture 5" descr="Diagram, schematic&#10;&#10;Description automatically generated with medium confidence">
            <a:extLst>
              <a:ext uri="{FF2B5EF4-FFF2-40B4-BE49-F238E27FC236}">
                <a16:creationId xmlns:a16="http://schemas.microsoft.com/office/drawing/2014/main" id="{3EB5F566-AE28-F8A2-0DBD-ED3E6E2315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771636"/>
            <a:ext cx="6019800" cy="273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5666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3AEA0-67C4-0FBB-C64A-1D40E61E27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01827"/>
          </a:xfrm>
        </p:spPr>
        <p:txBody>
          <a:bodyPr>
            <a:normAutofit/>
          </a:bodyPr>
          <a:lstStyle/>
          <a:p>
            <a:r>
              <a:rPr lang="en-US" sz="32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Introduction</a:t>
            </a:r>
            <a:endParaRPr lang="en-US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152825-4E01-B3DC-769D-7FC7B4A5A66E}"/>
              </a:ext>
            </a:extLst>
          </p:cNvPr>
          <p:cNvSpPr txBox="1"/>
          <p:nvPr/>
        </p:nvSpPr>
        <p:spPr>
          <a:xfrm>
            <a:off x="914400" y="1324303"/>
            <a:ext cx="1013197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 fontAlgn="base">
              <a:spcBef>
                <a:spcPts val="0"/>
              </a:spcBef>
              <a:spcAft>
                <a:spcPts val="0"/>
              </a:spcAft>
            </a:pPr>
            <a:r>
              <a:rPr lang="en-US" sz="2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First, some inequalities</a:t>
            </a:r>
            <a:endParaRPr lang="en-US" sz="24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393700" algn="l" rtl="0" fontAlgn="base"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NLP != Computational Linguistics </a:t>
            </a:r>
          </a:p>
          <a:p>
            <a:pPr marL="393700" algn="l" rtl="0" fontAlgn="base"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NLP != Machine Learning with text</a:t>
            </a:r>
          </a:p>
          <a:p>
            <a:pPr marL="393700" algn="l" rtl="0" fontAlgn="base"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b="0" i="0" u="none" strike="noStrike" dirty="0"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 NLP is a </a:t>
            </a:r>
            <a:r>
              <a:rPr lang="en-US" sz="2000" b="1" i="0" u="none" strike="noStrike" dirty="0"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subset</a:t>
            </a:r>
            <a:r>
              <a:rPr lang="en-US" sz="2000" b="0" i="0" u="none" strike="noStrike" dirty="0"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 of CL</a:t>
            </a:r>
            <a:endParaRPr lang="en-US" sz="20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742950" lvl="1" indent="-285750" algn="l" rtl="0" fontAlgn="base"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NLP focuses on the engineering of useful language applications</a:t>
            </a:r>
          </a:p>
          <a:p>
            <a:pPr marL="742950" lvl="1" indent="-285750" algn="l" rtl="0" fontAlgn="base"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CL encompasses both NLP and the scientific study of human language from a computational perspective</a:t>
            </a:r>
          </a:p>
          <a:p>
            <a:pPr marL="1143000" lvl="2" indent="-228600" algn="l" rtl="0" fontAlgn="base"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But how does language work? </a:t>
            </a:r>
          </a:p>
          <a:p>
            <a:pPr marL="1143000" lvl="2" indent="-228600" algn="l" rtl="0" fontAlgn="base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What makes a language a language?</a:t>
            </a:r>
          </a:p>
          <a:p>
            <a:pPr marL="1143000" lvl="2" indent="-228600" algn="l" rtl="0" fontAlgn="base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What are people actually doing when they produce or comprehend language?</a:t>
            </a:r>
          </a:p>
        </p:txBody>
      </p:sp>
    </p:spTree>
    <p:extLst>
      <p:ext uri="{BB962C8B-B14F-4D97-AF65-F5344CB8AC3E}">
        <p14:creationId xmlns:p14="http://schemas.microsoft.com/office/powerpoint/2010/main" val="7419244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C02DCE3-FB0A-E324-0CA0-EAB1305CD929}"/>
              </a:ext>
            </a:extLst>
          </p:cNvPr>
          <p:cNvSpPr txBox="1"/>
          <p:nvPr/>
        </p:nvSpPr>
        <p:spPr>
          <a:xfrm>
            <a:off x="2624866" y="3075057"/>
            <a:ext cx="71323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Word Semantic and Embedding</a:t>
            </a:r>
          </a:p>
        </p:txBody>
      </p:sp>
    </p:spTree>
    <p:extLst>
      <p:ext uri="{BB962C8B-B14F-4D97-AF65-F5344CB8AC3E}">
        <p14:creationId xmlns:p14="http://schemas.microsoft.com/office/powerpoint/2010/main" val="5508231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7806CCB-BDEB-0EDD-8935-52BECE600876}"/>
              </a:ext>
            </a:extLst>
          </p:cNvPr>
          <p:cNvSpPr txBox="1"/>
          <p:nvPr/>
        </p:nvSpPr>
        <p:spPr>
          <a:xfrm>
            <a:off x="839096" y="408791"/>
            <a:ext cx="64330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Lexical Semantic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EA988FC-8435-83F2-E350-28B19EB02752}"/>
              </a:ext>
            </a:extLst>
          </p:cNvPr>
          <p:cNvSpPr txBox="1"/>
          <p:nvPr/>
        </p:nvSpPr>
        <p:spPr>
          <a:xfrm>
            <a:off x="817581" y="1659285"/>
            <a:ext cx="10596283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- Cold</a:t>
            </a:r>
            <a:r>
              <a:rPr lang="en-US" sz="3200" dirty="0"/>
              <a:t> is the opposite of </a:t>
            </a:r>
            <a:r>
              <a:rPr lang="en-US" sz="3200" b="1" dirty="0"/>
              <a:t>Warm</a:t>
            </a:r>
          </a:p>
          <a:p>
            <a:r>
              <a:rPr lang="en-US" sz="3200" b="1" dirty="0"/>
              <a:t>- Cat </a:t>
            </a:r>
            <a:r>
              <a:rPr lang="en-US" sz="3200" dirty="0"/>
              <a:t>is similar to </a:t>
            </a:r>
            <a:r>
              <a:rPr lang="en-US" sz="3200" b="1" dirty="0"/>
              <a:t>Dog</a:t>
            </a:r>
          </a:p>
          <a:p>
            <a:endParaRPr lang="en-US" sz="3200" b="1" dirty="0"/>
          </a:p>
          <a:p>
            <a:r>
              <a:rPr lang="en-US" sz="3200" b="1" dirty="0"/>
              <a:t>- Buy sell pay</a:t>
            </a:r>
          </a:p>
          <a:p>
            <a:endParaRPr lang="en-US" sz="3200" b="1" dirty="0"/>
          </a:p>
          <a:p>
            <a:r>
              <a:rPr lang="en-US" sz="3200" dirty="0">
                <a:effectLst/>
              </a:rPr>
              <a:t>If I </a:t>
            </a:r>
            <a:r>
              <a:rPr lang="en-US" sz="3200" b="1" dirty="0">
                <a:effectLst/>
              </a:rPr>
              <a:t>buy</a:t>
            </a:r>
            <a:r>
              <a:rPr lang="en-US" sz="3200" dirty="0">
                <a:effectLst/>
              </a:rPr>
              <a:t> something from you, you’ve probably </a:t>
            </a:r>
            <a:r>
              <a:rPr lang="en-US" sz="3200" b="1" dirty="0">
                <a:effectLst/>
              </a:rPr>
              <a:t>sold</a:t>
            </a:r>
            <a:r>
              <a:rPr lang="en-US" sz="3200" dirty="0">
                <a:effectLst/>
              </a:rPr>
              <a:t> it to me, and I likely </a:t>
            </a:r>
            <a:r>
              <a:rPr lang="en-US" sz="3200" b="1" dirty="0">
                <a:effectLst/>
              </a:rPr>
              <a:t>paid</a:t>
            </a:r>
            <a:r>
              <a:rPr lang="en-US" sz="3200" dirty="0">
                <a:effectLst/>
              </a:rPr>
              <a:t> you 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9306055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34FAF46-3753-E6E5-AB2A-3321614305A9}"/>
              </a:ext>
            </a:extLst>
          </p:cNvPr>
          <p:cNvSpPr txBox="1"/>
          <p:nvPr/>
        </p:nvSpPr>
        <p:spPr>
          <a:xfrm>
            <a:off x="613186" y="225911"/>
            <a:ext cx="59059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Vector Semantic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36CC816-3B23-CD81-25FA-D9D1EB9569AF}"/>
              </a:ext>
            </a:extLst>
          </p:cNvPr>
          <p:cNvSpPr txBox="1"/>
          <p:nvPr/>
        </p:nvSpPr>
        <p:spPr>
          <a:xfrm>
            <a:off x="710005" y="1409252"/>
            <a:ext cx="10467190" cy="4678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err="1">
                <a:solidFill>
                  <a:srgbClr val="C00000"/>
                </a:solidFill>
                <a:effectLst/>
              </a:rPr>
              <a:t>Ongchoi</a:t>
            </a:r>
            <a:r>
              <a:rPr lang="en-US" sz="2800" i="1" dirty="0">
                <a:effectLst/>
              </a:rPr>
              <a:t> is </a:t>
            </a:r>
            <a:r>
              <a:rPr lang="en-US" sz="2800" b="1" i="1" dirty="0">
                <a:effectLst/>
              </a:rPr>
              <a:t>delicious</a:t>
            </a:r>
            <a:r>
              <a:rPr lang="en-US" sz="2800" i="1" dirty="0">
                <a:effectLst/>
              </a:rPr>
              <a:t> sauteed with </a:t>
            </a:r>
            <a:r>
              <a:rPr lang="en-US" sz="2800" b="1" i="1" dirty="0">
                <a:effectLst/>
              </a:rPr>
              <a:t>garlic</a:t>
            </a:r>
            <a:r>
              <a:rPr lang="en-US" sz="2800" i="1" dirty="0">
                <a:effectLst/>
              </a:rPr>
              <a:t>.</a:t>
            </a:r>
          </a:p>
          <a:p>
            <a:r>
              <a:rPr lang="en-US" sz="2800" i="1" dirty="0" err="1">
                <a:effectLst/>
              </a:rPr>
              <a:t>Ongchoi</a:t>
            </a:r>
            <a:r>
              <a:rPr lang="en-US" sz="2800" i="1" dirty="0">
                <a:effectLst/>
              </a:rPr>
              <a:t> is superb over </a:t>
            </a:r>
            <a:r>
              <a:rPr lang="en-US" sz="2800" b="1" i="1" dirty="0">
                <a:effectLst/>
              </a:rPr>
              <a:t>rice</a:t>
            </a:r>
            <a:r>
              <a:rPr lang="en-US" sz="2800" i="1" dirty="0">
                <a:effectLst/>
              </a:rPr>
              <a:t>.</a:t>
            </a:r>
            <a:br>
              <a:rPr lang="en-US" sz="2800" i="1" dirty="0">
                <a:effectLst/>
              </a:rPr>
            </a:br>
            <a:r>
              <a:rPr lang="en-US" sz="2800" i="1" dirty="0">
                <a:effectLst/>
              </a:rPr>
              <a:t>...</a:t>
            </a:r>
            <a:r>
              <a:rPr lang="en-US" sz="2800" i="1" dirty="0" err="1">
                <a:effectLst/>
              </a:rPr>
              <a:t>ongchoi</a:t>
            </a:r>
            <a:r>
              <a:rPr lang="en-US" sz="2800" i="1" dirty="0">
                <a:effectLst/>
              </a:rPr>
              <a:t> leaves with </a:t>
            </a:r>
            <a:r>
              <a:rPr lang="en-US" sz="2800" b="1" i="1" dirty="0">
                <a:effectLst/>
              </a:rPr>
              <a:t>salty</a:t>
            </a:r>
            <a:r>
              <a:rPr lang="en-US" sz="2800" i="1" dirty="0">
                <a:effectLst/>
              </a:rPr>
              <a:t> sauces... </a:t>
            </a:r>
          </a:p>
          <a:p>
            <a:endParaRPr lang="en-US" sz="2800" dirty="0"/>
          </a:p>
          <a:p>
            <a:r>
              <a:rPr lang="en-US" sz="2800" dirty="0">
                <a:effectLst/>
              </a:rPr>
              <a:t>And suppose that you had seen many of these context words in other contexts: </a:t>
            </a:r>
          </a:p>
          <a:p>
            <a:endParaRPr lang="en-US" sz="2800" dirty="0"/>
          </a:p>
          <a:p>
            <a:r>
              <a:rPr lang="en-US" sz="2800" i="1" dirty="0">
                <a:effectLst/>
              </a:rPr>
              <a:t>...</a:t>
            </a:r>
            <a:r>
              <a:rPr lang="en-US" sz="2800" i="1" dirty="0">
                <a:solidFill>
                  <a:srgbClr val="C00000"/>
                </a:solidFill>
                <a:effectLst/>
              </a:rPr>
              <a:t>spinach</a:t>
            </a:r>
            <a:r>
              <a:rPr lang="en-US" sz="2800" i="1" dirty="0">
                <a:effectLst/>
              </a:rPr>
              <a:t> sauteed with </a:t>
            </a:r>
            <a:r>
              <a:rPr lang="en-US" sz="2800" b="1" i="1" dirty="0">
                <a:effectLst/>
              </a:rPr>
              <a:t>garlic</a:t>
            </a:r>
            <a:r>
              <a:rPr lang="en-US" sz="2800" i="1" dirty="0">
                <a:effectLst/>
              </a:rPr>
              <a:t> over </a:t>
            </a:r>
            <a:r>
              <a:rPr lang="en-US" sz="2800" b="1" i="1" dirty="0">
                <a:effectLst/>
              </a:rPr>
              <a:t>rice</a:t>
            </a:r>
            <a:r>
              <a:rPr lang="en-US" sz="2800" i="1" dirty="0">
                <a:effectLst/>
              </a:rPr>
              <a:t>... </a:t>
            </a:r>
          </a:p>
          <a:p>
            <a:r>
              <a:rPr lang="en-US" sz="2800" i="1" dirty="0">
                <a:effectLst/>
              </a:rPr>
              <a:t>...</a:t>
            </a:r>
            <a:r>
              <a:rPr lang="en-US" sz="2800" i="1" dirty="0">
                <a:solidFill>
                  <a:srgbClr val="C00000"/>
                </a:solidFill>
                <a:effectLst/>
              </a:rPr>
              <a:t>chard</a:t>
            </a:r>
            <a:r>
              <a:rPr lang="en-US" sz="2800" i="1" dirty="0">
                <a:effectLst/>
              </a:rPr>
              <a:t> stems and leaves are </a:t>
            </a:r>
            <a:r>
              <a:rPr lang="en-US" sz="2800" b="1" i="1" dirty="0">
                <a:effectLst/>
              </a:rPr>
              <a:t>delicious</a:t>
            </a:r>
            <a:r>
              <a:rPr lang="en-US" sz="2800" i="1" dirty="0">
                <a:effectLst/>
              </a:rPr>
              <a:t>... </a:t>
            </a:r>
          </a:p>
          <a:p>
            <a:r>
              <a:rPr lang="en-US" sz="2800" i="1" dirty="0">
                <a:effectLst/>
              </a:rPr>
              <a:t>...</a:t>
            </a:r>
            <a:r>
              <a:rPr lang="en-US" sz="2800" i="1" dirty="0">
                <a:solidFill>
                  <a:srgbClr val="C00000"/>
                </a:solidFill>
                <a:effectLst/>
              </a:rPr>
              <a:t>collard greens</a:t>
            </a:r>
            <a:r>
              <a:rPr lang="en-US" sz="2800" i="1" dirty="0">
                <a:effectLst/>
              </a:rPr>
              <a:t> and other </a:t>
            </a:r>
            <a:r>
              <a:rPr lang="en-US" sz="2800" b="1" i="1" dirty="0">
                <a:effectLst/>
              </a:rPr>
              <a:t>salty</a:t>
            </a:r>
            <a:r>
              <a:rPr lang="en-US" sz="2800" i="1" dirty="0">
                <a:effectLst/>
              </a:rPr>
              <a:t> leafy greens </a:t>
            </a:r>
            <a:endParaRPr lang="en-US" sz="2800" i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82495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714737-F109-2B78-75AB-9D0C91869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28974"/>
          </a:xfrm>
        </p:spPr>
        <p:txBody>
          <a:bodyPr/>
          <a:lstStyle/>
          <a:p>
            <a:r>
              <a:rPr lang="en-US" sz="4400" dirty="0"/>
              <a:t>Vector Semantic</a:t>
            </a:r>
            <a:endParaRPr lang="en-US" dirty="0"/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23742BC3-CBA6-2E64-259A-2EC76E2DDF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594316"/>
            <a:ext cx="10362291" cy="183468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D81DB8F-7E93-4B7F-7725-0130EA722351}"/>
              </a:ext>
            </a:extLst>
          </p:cNvPr>
          <p:cNvSpPr txBox="1"/>
          <p:nvPr/>
        </p:nvSpPr>
        <p:spPr>
          <a:xfrm>
            <a:off x="838199" y="3617258"/>
            <a:ext cx="1036229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Cherry &amp; Strawberry are similar: both have </a:t>
            </a:r>
            <a:r>
              <a:rPr lang="en-US" sz="2000" b="1" dirty="0"/>
              <a:t>pie &amp; sugar </a:t>
            </a:r>
            <a:r>
              <a:rPr lang="en-US" sz="2000" dirty="0"/>
              <a:t>as surrounding context (windows size of +/- 4)</a:t>
            </a:r>
          </a:p>
          <a:p>
            <a:endParaRPr lang="en-US" sz="2000" dirty="0"/>
          </a:p>
          <a:p>
            <a:r>
              <a:rPr lang="en-US" sz="2000" dirty="0"/>
              <a:t>Digital &amp; Information are similar: both have </a:t>
            </a:r>
            <a:r>
              <a:rPr lang="en-US" sz="2000" b="1" dirty="0"/>
              <a:t>computer, data, &amp; result </a:t>
            </a:r>
            <a:r>
              <a:rPr lang="en-US" sz="2000" dirty="0"/>
              <a:t>as surrounding context (windows size of +/- 4)</a:t>
            </a:r>
          </a:p>
        </p:txBody>
      </p:sp>
    </p:spTree>
    <p:extLst>
      <p:ext uri="{BB962C8B-B14F-4D97-AF65-F5344CB8AC3E}">
        <p14:creationId xmlns:p14="http://schemas.microsoft.com/office/powerpoint/2010/main" val="35327161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ine chart&#10;&#10;Description automatically generated">
            <a:extLst>
              <a:ext uri="{FF2B5EF4-FFF2-40B4-BE49-F238E27FC236}">
                <a16:creationId xmlns:a16="http://schemas.microsoft.com/office/drawing/2014/main" id="{AB0331BA-F8C1-F6FA-6BD1-10B138E9FD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4408" y="976167"/>
            <a:ext cx="6523183" cy="377273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0930807-2336-89D5-16C7-10626EB49B51}"/>
              </a:ext>
            </a:extLst>
          </p:cNvPr>
          <p:cNvSpPr txBox="1"/>
          <p:nvPr/>
        </p:nvSpPr>
        <p:spPr>
          <a:xfrm>
            <a:off x="1366221" y="5167745"/>
            <a:ext cx="100799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spatial visualization of word vectors for digital and information, showing just two of the dimensions, corresponding to the words data and computer.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34D7C56-5223-BD8C-8A99-AC26844C5695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82897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Vector Semantic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09514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85F924-9814-6FA0-5E8A-38A7DFBE8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18216"/>
          </a:xfrm>
        </p:spPr>
        <p:txBody>
          <a:bodyPr/>
          <a:lstStyle/>
          <a:p>
            <a:r>
              <a:rPr lang="en-US" dirty="0" err="1"/>
              <a:t>Tf-idf</a:t>
            </a:r>
            <a:r>
              <a:rPr lang="en-US" dirty="0"/>
              <a:t>: Weighing terms in the vector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B930025-4BEB-EDF1-F977-27AD4BF8F06A}"/>
              </a:ext>
            </a:extLst>
          </p:cNvPr>
          <p:cNvSpPr txBox="1"/>
          <p:nvPr/>
        </p:nvSpPr>
        <p:spPr>
          <a:xfrm>
            <a:off x="838200" y="1318651"/>
            <a:ext cx="89718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Words like “the, she, a, good” are very frequent </a:t>
            </a:r>
          </a:p>
        </p:txBody>
      </p:sp>
      <p:pic>
        <p:nvPicPr>
          <p:cNvPr id="5" name="Picture 4" descr="A picture containing shape&#10;&#10;Description automatically generated">
            <a:extLst>
              <a:ext uri="{FF2B5EF4-FFF2-40B4-BE49-F238E27FC236}">
                <a16:creationId xmlns:a16="http://schemas.microsoft.com/office/drawing/2014/main" id="{EEABFB90-EA0F-00EF-9623-351103CE5E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1624" y="2238744"/>
            <a:ext cx="3626598" cy="733247"/>
          </a:xfrm>
          <a:prstGeom prst="rect">
            <a:avLst/>
          </a:prstGeom>
        </p:spPr>
      </p:pic>
      <p:pic>
        <p:nvPicPr>
          <p:cNvPr id="7" name="Picture 6" descr="A picture containing logo&#10;&#10;Description automatically generated">
            <a:extLst>
              <a:ext uri="{FF2B5EF4-FFF2-40B4-BE49-F238E27FC236}">
                <a16:creationId xmlns:a16="http://schemas.microsoft.com/office/drawing/2014/main" id="{F1D555C6-F3B2-79FB-C9FD-4AB20AA862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1624" y="3179579"/>
            <a:ext cx="3878005" cy="658529"/>
          </a:xfrm>
          <a:prstGeom prst="rect">
            <a:avLst/>
          </a:prstGeom>
        </p:spPr>
      </p:pic>
      <p:pic>
        <p:nvPicPr>
          <p:cNvPr id="9" name="Picture 8" descr="Logo&#10;&#10;Description automatically generated with medium confidence">
            <a:extLst>
              <a:ext uri="{FF2B5EF4-FFF2-40B4-BE49-F238E27FC236}">
                <a16:creationId xmlns:a16="http://schemas.microsoft.com/office/drawing/2014/main" id="{B586799A-8420-3286-FE70-E48F4ED3DE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7581" y="3974733"/>
            <a:ext cx="3096219" cy="1130120"/>
          </a:xfrm>
          <a:prstGeom prst="rect">
            <a:avLst/>
          </a:prstGeom>
        </p:spPr>
      </p:pic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3FE20918-F3F6-30DC-566C-EFD4995C8A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95989" y="5126926"/>
            <a:ext cx="2909273" cy="614381"/>
          </a:xfrm>
          <a:prstGeom prst="rect">
            <a:avLst/>
          </a:prstGeom>
        </p:spPr>
      </p:pic>
      <p:pic>
        <p:nvPicPr>
          <p:cNvPr id="13" name="Picture 12" descr="Table&#10;&#10;Description automatically generated">
            <a:extLst>
              <a:ext uri="{FF2B5EF4-FFF2-40B4-BE49-F238E27FC236}">
                <a16:creationId xmlns:a16="http://schemas.microsoft.com/office/drawing/2014/main" id="{5AE250E9-0CD5-C0D9-E0B5-B3DEDE7CC5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200" y="2094017"/>
            <a:ext cx="2755900" cy="33401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BBB9992-7FEE-1A8C-F0EB-1EC47F1A9C15}"/>
              </a:ext>
            </a:extLst>
          </p:cNvPr>
          <p:cNvSpPr txBox="1"/>
          <p:nvPr/>
        </p:nvSpPr>
        <p:spPr>
          <a:xfrm>
            <a:off x="1322294" y="5434117"/>
            <a:ext cx="2044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Shakespeare play</a:t>
            </a:r>
          </a:p>
        </p:txBody>
      </p:sp>
    </p:spTree>
    <p:extLst>
      <p:ext uri="{BB962C8B-B14F-4D97-AF65-F5344CB8AC3E}">
        <p14:creationId xmlns:p14="http://schemas.microsoft.com/office/powerpoint/2010/main" val="28709612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C37A5A-ED6F-D589-C096-FA7D58AA5A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36550"/>
          </a:xfrm>
        </p:spPr>
        <p:txBody>
          <a:bodyPr/>
          <a:lstStyle/>
          <a:p>
            <a:r>
              <a:rPr lang="en-US" dirty="0"/>
              <a:t>word2vec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B017B05-7061-D866-C3D1-22417C282D66}"/>
              </a:ext>
            </a:extLst>
          </p:cNvPr>
          <p:cNvSpPr txBox="1"/>
          <p:nvPr/>
        </p:nvSpPr>
        <p:spPr>
          <a:xfrm>
            <a:off x="838201" y="1645921"/>
            <a:ext cx="4949414" cy="329320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/>
              <a:t>Continuous Bag of Words (CBOW)</a:t>
            </a:r>
          </a:p>
          <a:p>
            <a:r>
              <a:rPr lang="en-US" sz="2400" dirty="0"/>
              <a:t>Given the context predict the word:</a:t>
            </a:r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400" dirty="0"/>
              <a:t>Example: The cat ate _____. </a:t>
            </a:r>
          </a:p>
          <a:p>
            <a:r>
              <a:rPr lang="en-US" sz="2400" dirty="0"/>
              <a:t>Fill in the blank, e.g. “food”.</a:t>
            </a:r>
          </a:p>
          <a:p>
            <a:r>
              <a:rPr lang="en-US" sz="2400" dirty="0"/>
              <a:t>-Faster to train</a:t>
            </a:r>
          </a:p>
          <a:p>
            <a:r>
              <a:rPr lang="en-US" sz="2400" dirty="0"/>
              <a:t>-Works well for a large amount of training data</a:t>
            </a:r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6E2D7F92-BF68-2257-CDF4-F7EF70AE76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7555" y="2444002"/>
            <a:ext cx="2641600" cy="4015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8CD37C7-B826-CCD8-0811-FFD1EBFA978E}"/>
              </a:ext>
            </a:extLst>
          </p:cNvPr>
          <p:cNvSpPr txBox="1"/>
          <p:nvPr/>
        </p:nvSpPr>
        <p:spPr>
          <a:xfrm>
            <a:off x="6551406" y="1645921"/>
            <a:ext cx="5045337" cy="323165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/>
              <a:t>Continuous Skip-Gram</a:t>
            </a:r>
          </a:p>
          <a:p>
            <a:r>
              <a:rPr lang="en-US" sz="2400" dirty="0"/>
              <a:t>Given the word predict the context:</a:t>
            </a:r>
          </a:p>
          <a:p>
            <a:endParaRPr lang="en-US" dirty="0"/>
          </a:p>
          <a:p>
            <a:endParaRPr lang="en-US" dirty="0"/>
          </a:p>
          <a:p>
            <a:endParaRPr lang="en-US" sz="2400" dirty="0"/>
          </a:p>
          <a:p>
            <a:r>
              <a:rPr lang="en-US" sz="2400" dirty="0"/>
              <a:t>Ex: ___ ___ ___ food.</a:t>
            </a:r>
          </a:p>
          <a:p>
            <a:r>
              <a:rPr lang="en-US" sz="2400" dirty="0"/>
              <a:t>Fill in the blank, e.g. “The cat ate”</a:t>
            </a:r>
          </a:p>
          <a:p>
            <a:r>
              <a:rPr lang="en-US" sz="2400" dirty="0"/>
              <a:t>-Slower to train</a:t>
            </a:r>
          </a:p>
          <a:p>
            <a:r>
              <a:rPr lang="en-US" sz="2400" dirty="0"/>
              <a:t>-Works better for infrequent words</a:t>
            </a:r>
          </a:p>
        </p:txBody>
      </p:sp>
      <p:pic>
        <p:nvPicPr>
          <p:cNvPr id="8" name="Picture 7" descr="Icon&#10;&#10;Description automatically generated with low confidence">
            <a:extLst>
              <a:ext uri="{FF2B5EF4-FFF2-40B4-BE49-F238E27FC236}">
                <a16:creationId xmlns:a16="http://schemas.microsoft.com/office/drawing/2014/main" id="{70F79067-0E33-DE13-D0EB-B2A4F10447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8434" y="2560644"/>
            <a:ext cx="2273449" cy="371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2869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3D4142A1-D044-69E9-8F7B-2E72476CA8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273038"/>
            <a:ext cx="10905066" cy="46346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7A58709-2523-9AAE-4E4C-A3AE83FD70C6}"/>
              </a:ext>
            </a:extLst>
          </p:cNvPr>
          <p:cNvSpPr txBox="1"/>
          <p:nvPr/>
        </p:nvSpPr>
        <p:spPr>
          <a:xfrm>
            <a:off x="559398" y="365537"/>
            <a:ext cx="48086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W2V CBOW</a:t>
            </a:r>
          </a:p>
        </p:txBody>
      </p:sp>
    </p:spTree>
    <p:extLst>
      <p:ext uri="{BB962C8B-B14F-4D97-AF65-F5344CB8AC3E}">
        <p14:creationId xmlns:p14="http://schemas.microsoft.com/office/powerpoint/2010/main" val="23736374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diagram&#10;&#10;Description automatically generated">
            <a:extLst>
              <a:ext uri="{FF2B5EF4-FFF2-40B4-BE49-F238E27FC236}">
                <a16:creationId xmlns:a16="http://schemas.microsoft.com/office/drawing/2014/main" id="{C14818BF-7EF9-4515-264F-907186B287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229933"/>
            <a:ext cx="10905066" cy="50435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97506A8-9CC6-DABA-C5AF-80F0C96DD7A4}"/>
              </a:ext>
            </a:extLst>
          </p:cNvPr>
          <p:cNvSpPr txBox="1"/>
          <p:nvPr/>
        </p:nvSpPr>
        <p:spPr>
          <a:xfrm>
            <a:off x="449132" y="261311"/>
            <a:ext cx="72076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Learning Connection Weights in W2V</a:t>
            </a:r>
          </a:p>
        </p:txBody>
      </p:sp>
    </p:spTree>
    <p:extLst>
      <p:ext uri="{BB962C8B-B14F-4D97-AF65-F5344CB8AC3E}">
        <p14:creationId xmlns:p14="http://schemas.microsoft.com/office/powerpoint/2010/main" val="28992438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">
            <a:extLst>
              <a:ext uri="{FF2B5EF4-FFF2-40B4-BE49-F238E27FC236}">
                <a16:creationId xmlns:a16="http://schemas.microsoft.com/office/drawing/2014/main" id="{1CFE0432-F7F2-A693-284E-2E13F590E3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2863" y="1486189"/>
            <a:ext cx="6546273" cy="341456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BF152CA-3DE6-E6D0-A601-A012EF8C5C92}"/>
              </a:ext>
            </a:extLst>
          </p:cNvPr>
          <p:cNvSpPr txBox="1"/>
          <p:nvPr/>
        </p:nvSpPr>
        <p:spPr>
          <a:xfrm>
            <a:off x="2743200" y="5126182"/>
            <a:ext cx="58881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</a:t>
            </a:r>
            <a:r>
              <a:rPr lang="en-US" b="1" dirty="0"/>
              <a:t>parallelogram model </a:t>
            </a:r>
            <a:r>
              <a:rPr lang="en-US" dirty="0"/>
              <a:t>for analogy problems the location of </a:t>
            </a:r>
            <a:r>
              <a:rPr lang="en-US" i="1" dirty="0"/>
              <a:t>vine</a:t>
            </a:r>
            <a:r>
              <a:rPr lang="en-US" dirty="0"/>
              <a:t> can be found by subtracting </a:t>
            </a:r>
            <a:r>
              <a:rPr lang="en-US" i="1" dirty="0"/>
              <a:t>apple</a:t>
            </a:r>
            <a:r>
              <a:rPr lang="en-US" dirty="0"/>
              <a:t> from </a:t>
            </a:r>
            <a:r>
              <a:rPr lang="en-US" i="1" dirty="0"/>
              <a:t>tree</a:t>
            </a:r>
            <a:r>
              <a:rPr lang="en-US" dirty="0"/>
              <a:t> and adding </a:t>
            </a:r>
            <a:r>
              <a:rPr lang="en-US" i="1" dirty="0"/>
              <a:t>grape</a:t>
            </a:r>
            <a:r>
              <a:rPr lang="en-US" dirty="0"/>
              <a:t>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876665B-D7DB-0F76-AB62-3B8292E2777E}"/>
              </a:ext>
            </a:extLst>
          </p:cNvPr>
          <p:cNvSpPr txBox="1"/>
          <p:nvPr/>
        </p:nvSpPr>
        <p:spPr>
          <a:xfrm>
            <a:off x="3296976" y="441063"/>
            <a:ext cx="51047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Analogy/Relational Similarity</a:t>
            </a:r>
          </a:p>
        </p:txBody>
      </p:sp>
    </p:spTree>
    <p:extLst>
      <p:ext uri="{BB962C8B-B14F-4D97-AF65-F5344CB8AC3E}">
        <p14:creationId xmlns:p14="http://schemas.microsoft.com/office/powerpoint/2010/main" val="23261637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B058051-721E-1EB9-4C48-68503777A553}"/>
              </a:ext>
            </a:extLst>
          </p:cNvPr>
          <p:cNvSpPr txBox="1"/>
          <p:nvPr/>
        </p:nvSpPr>
        <p:spPr>
          <a:xfrm>
            <a:off x="777766" y="315310"/>
            <a:ext cx="81455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Language</a:t>
            </a:r>
            <a:endParaRPr lang="en-US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C341CF-6B0E-19DE-CFB9-254D74B74336}"/>
              </a:ext>
            </a:extLst>
          </p:cNvPr>
          <p:cNvSpPr txBox="1"/>
          <p:nvPr/>
        </p:nvSpPr>
        <p:spPr>
          <a:xfrm>
            <a:off x="788276" y="1061545"/>
            <a:ext cx="8765627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 fontAlgn="base">
              <a:spcBef>
                <a:spcPts val="1200"/>
              </a:spcBef>
              <a:spcAft>
                <a:spcPts val="0"/>
              </a:spcAft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Some crucial properties include:</a:t>
            </a: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742950" lvl="1" indent="-285750" algn="l" rtl="0" fontAlgn="base"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200" b="1" i="0" u="none" strike="noStrike" dirty="0"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Semanticity</a:t>
            </a:r>
            <a:r>
              <a:rPr lang="en-US" sz="2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particularly the </a:t>
            </a:r>
            <a:r>
              <a:rPr lang="en-US" sz="2200" b="0" i="1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arbitrary</a:t>
            </a:r>
            <a:r>
              <a:rPr lang="en-US" sz="2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relation of sounds to meanings</a:t>
            </a:r>
            <a:endParaRPr lang="en-US" sz="2200" b="1" i="0" u="none" strike="noStrike" dirty="0">
              <a:solidFill>
                <a:srgbClr val="C00000"/>
              </a:solidFill>
              <a:effectLst/>
              <a:latin typeface="Arial" panose="020B0604020202020204" pitchFamily="34" charset="0"/>
            </a:endParaRPr>
          </a:p>
          <a:p>
            <a:pPr marL="742950" lvl="1" indent="-285750" algn="l" rtl="0" fontAlgn="base"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200" b="1" i="0" u="none" strike="noStrike" dirty="0"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Latent structure</a:t>
            </a:r>
            <a:r>
              <a:rPr lang="en-US" sz="2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as opposed simply to sequential patterns</a:t>
            </a:r>
          </a:p>
          <a:p>
            <a:pPr lvl="1" algn="l" rtl="0" fontAlgn="base">
              <a:spcBef>
                <a:spcPts val="1200"/>
              </a:spcBef>
              <a:spcAft>
                <a:spcPts val="0"/>
              </a:spcAft>
            </a:pPr>
            <a:endParaRPr lang="en-US" sz="2400" b="1" i="0" u="none" strike="noStrike" dirty="0">
              <a:solidFill>
                <a:srgbClr val="C00000"/>
              </a:solidFill>
              <a:effectLst/>
              <a:latin typeface="Arial" panose="020B0604020202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b="1" i="0" u="none" strike="noStrike" dirty="0"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Recursion</a:t>
            </a:r>
            <a:r>
              <a:rPr lang="en-US" sz="2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and particularly center-embedding recursion</a:t>
            </a:r>
            <a:endParaRPr lang="en-US" dirty="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732F7C7F-DF83-A04D-F6A2-49D153FC0D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772" y="4246262"/>
            <a:ext cx="2882900" cy="170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2934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1D65C409-6174-7E23-6975-CAB7041754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891" y="953655"/>
            <a:ext cx="10466738" cy="436649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D486944-E38D-D711-705A-68A8AD749686}"/>
              </a:ext>
            </a:extLst>
          </p:cNvPr>
          <p:cNvSpPr txBox="1"/>
          <p:nvPr/>
        </p:nvSpPr>
        <p:spPr>
          <a:xfrm>
            <a:off x="1100702" y="5442680"/>
            <a:ext cx="99905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(a) Relational properties of the </a:t>
            </a:r>
            <a:r>
              <a:rPr lang="en-US" dirty="0" err="1"/>
              <a:t>GloVe</a:t>
            </a:r>
            <a:r>
              <a:rPr lang="en-US" dirty="0"/>
              <a:t> vector space, shown by projecting vectors onto two dimensions. (a) </a:t>
            </a:r>
            <a:r>
              <a:rPr lang="en-US" b="1" i="1" dirty="0"/>
              <a:t>king − man + woman </a:t>
            </a:r>
            <a:r>
              <a:rPr lang="en-US" dirty="0"/>
              <a:t>is close to </a:t>
            </a:r>
            <a:r>
              <a:rPr lang="en-US" b="1" i="1" dirty="0"/>
              <a:t>queen</a:t>
            </a:r>
            <a:r>
              <a:rPr lang="en-US" dirty="0"/>
              <a:t>. </a:t>
            </a:r>
          </a:p>
          <a:p>
            <a:r>
              <a:rPr lang="en-US" dirty="0"/>
              <a:t>(b) offsets seem to capture </a:t>
            </a:r>
            <a:r>
              <a:rPr lang="en-US" b="1" dirty="0"/>
              <a:t>comparative</a:t>
            </a:r>
            <a:r>
              <a:rPr lang="en-US" dirty="0"/>
              <a:t> and </a:t>
            </a:r>
            <a:r>
              <a:rPr lang="en-US" b="1" dirty="0"/>
              <a:t>superlative</a:t>
            </a:r>
            <a:r>
              <a:rPr lang="en-US" dirty="0"/>
              <a:t> morphology.</a:t>
            </a:r>
          </a:p>
        </p:txBody>
      </p:sp>
    </p:spTree>
    <p:extLst>
      <p:ext uri="{BB962C8B-B14F-4D97-AF65-F5344CB8AC3E}">
        <p14:creationId xmlns:p14="http://schemas.microsoft.com/office/powerpoint/2010/main" val="40965165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1AA6F0A-84BC-0C5B-7FC2-051FC7ECE087}"/>
              </a:ext>
            </a:extLst>
          </p:cNvPr>
          <p:cNvSpPr txBox="1"/>
          <p:nvPr/>
        </p:nvSpPr>
        <p:spPr>
          <a:xfrm>
            <a:off x="2280621" y="3313356"/>
            <a:ext cx="80789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Intro to Neural Network and NLP</a:t>
            </a:r>
          </a:p>
        </p:txBody>
      </p:sp>
    </p:spTree>
    <p:extLst>
      <p:ext uri="{BB962C8B-B14F-4D97-AF65-F5344CB8AC3E}">
        <p14:creationId xmlns:p14="http://schemas.microsoft.com/office/powerpoint/2010/main" val="1211475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4C05142-01FF-AA6C-1E02-DB6B93D5C2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8700" y="1967266"/>
            <a:ext cx="2628900" cy="2547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pPr marL="0" marR="0" lvl="0" indent="0" algn="ctr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en-US" sz="1700" b="0" i="0" u="none" strike="noStrike" kern="1200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Intro to Neural Network</a:t>
            </a:r>
          </a:p>
          <a:p>
            <a:pPr marL="0" marR="0" lvl="0" indent="0" algn="ctr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br>
              <a:rPr kumimoji="0" lang="en-US" altLang="en-US" sz="1700" b="0" i="0" u="none" strike="noStrike" kern="1200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</a:br>
            <a:endParaRPr kumimoji="0" lang="en-US" altLang="en-US" sz="1700" b="0" i="0" u="none" strike="noStrike" kern="1200" cap="none" normalizeH="0" baseline="0">
              <a:ln>
                <a:noFill/>
              </a:ln>
              <a:solidFill>
                <a:srgbClr val="FFFFFF"/>
              </a:solidFill>
              <a:effectLst/>
              <a:latin typeface="+mj-lt"/>
              <a:ea typeface="+mj-ea"/>
              <a:cs typeface="+mj-cs"/>
            </a:endParaRPr>
          </a:p>
          <a:p>
            <a:pPr marL="0" marR="0" lvl="0" indent="0" algn="ctr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en-US" sz="1700" b="0" i="0" u="none" strike="noStrike" kern="1200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Single Neuron - perceptron model</a:t>
            </a:r>
          </a:p>
          <a:p>
            <a:pPr marL="0" marR="0" lvl="0" indent="0" algn="ctr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endParaRPr kumimoji="0" lang="en-US" altLang="en-US" sz="1700" b="0" i="0" u="none" strike="noStrike" kern="1200" cap="none" normalizeH="0" baseline="0">
              <a:ln>
                <a:noFill/>
              </a:ln>
              <a:solidFill>
                <a:srgbClr val="FFFFFF"/>
              </a:solidFill>
              <a:effectLst/>
              <a:latin typeface="+mj-lt"/>
              <a:ea typeface="+mj-ea"/>
              <a:cs typeface="+mj-cs"/>
            </a:endParaRPr>
          </a:p>
          <a:p>
            <a:pPr marL="0" marR="0" lvl="0" indent="0" algn="ctr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br>
              <a:rPr kumimoji="0" lang="en-US" altLang="en-US" sz="1700" b="0" i="0" u="none" strike="noStrike" kern="1200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</a:br>
            <a:br>
              <a:rPr kumimoji="0" lang="en-US" altLang="en-US" sz="1700" b="0" i="0" u="none" strike="noStrike" kern="1200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</a:br>
            <a:r>
              <a:rPr kumimoji="0" lang="en-US" altLang="en-US" sz="1700" b="0" i="0" u="none" strike="noStrike" kern="1200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           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5E3A883-A929-4D8A-EFAF-8714AE49A5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77316" y="1673329"/>
            <a:ext cx="6780700" cy="3509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03470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12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31FEB540-6FC1-F777-0E6E-75625447FC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15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6207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Diagram, box and whisker chart&#10;&#10;Description automatically generated">
            <a:extLst>
              <a:ext uri="{FF2B5EF4-FFF2-40B4-BE49-F238E27FC236}">
                <a16:creationId xmlns:a16="http://schemas.microsoft.com/office/drawing/2014/main" id="{A27480DC-53E3-547E-B915-E40D027741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05" r="-1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1229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 with medium confidence">
            <a:extLst>
              <a:ext uri="{FF2B5EF4-FFF2-40B4-BE49-F238E27FC236}">
                <a16:creationId xmlns:a16="http://schemas.microsoft.com/office/drawing/2014/main" id="{DC595E95-21BA-1A6D-1643-FEA47247DA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839047"/>
            <a:ext cx="10905066" cy="5179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5757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08" name="Rectangle 4107">
            <a:extLst>
              <a:ext uri="{FF2B5EF4-FFF2-40B4-BE49-F238E27FC236}">
                <a16:creationId xmlns:a16="http://schemas.microsoft.com/office/drawing/2014/main" id="{275D6C10-B5A7-4715-803E-0501C9C2CC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4FC4F2-6789-148B-4DC5-DC8BB0985F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154" y="220062"/>
            <a:ext cx="6420164" cy="724016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5200" b="1" i="0" u="none" strike="noStrike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Transformer Block</a:t>
            </a:r>
            <a:endParaRPr lang="en-US" sz="52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A8CC8F4B-B008-D859-9FB7-86E80F32AA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92027" y="1164140"/>
            <a:ext cx="8139478" cy="5473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025217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A5E40-DF53-F285-6837-7AAA0BF244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236034"/>
            <a:ext cx="10515600" cy="538517"/>
          </a:xfrm>
        </p:spPr>
        <p:txBody>
          <a:bodyPr>
            <a:normAutofit fontScale="90000"/>
          </a:bodyPr>
          <a:lstStyle/>
          <a:p>
            <a:r>
              <a:rPr lang="en-US" sz="36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Self-Attention Layer</a:t>
            </a:r>
            <a:endParaRPr lang="en-US" sz="3600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E002B1D9-9028-E748-B209-15FEE5E15B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047" y="1454431"/>
            <a:ext cx="7911705" cy="3050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>
            <a:extLst>
              <a:ext uri="{FF2B5EF4-FFF2-40B4-BE49-F238E27FC236}">
                <a16:creationId xmlns:a16="http://schemas.microsoft.com/office/drawing/2014/main" id="{BC3BD537-F1B6-4940-C15A-1D25D59EFF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32673" y="5010468"/>
            <a:ext cx="1467277" cy="275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>
            <a:extLst>
              <a:ext uri="{FF2B5EF4-FFF2-40B4-BE49-F238E27FC236}">
                <a16:creationId xmlns:a16="http://schemas.microsoft.com/office/drawing/2014/main" id="{FBF04B7A-7D92-988D-9F10-960154E349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620" y="3720683"/>
            <a:ext cx="3460130" cy="1092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4" name="Picture 14">
            <a:extLst>
              <a:ext uri="{FF2B5EF4-FFF2-40B4-BE49-F238E27FC236}">
                <a16:creationId xmlns:a16="http://schemas.microsoft.com/office/drawing/2014/main" id="{CA363262-0F7C-1C36-85CE-984F0A3B22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5459" y="2076077"/>
            <a:ext cx="3684494" cy="1516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6" name="Picture 16">
            <a:extLst>
              <a:ext uri="{FF2B5EF4-FFF2-40B4-BE49-F238E27FC236}">
                <a16:creationId xmlns:a16="http://schemas.microsoft.com/office/drawing/2014/main" id="{D2D88060-BAFF-5E2D-46C5-6792A977D9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2662" y="5285957"/>
            <a:ext cx="3470088" cy="65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033531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C29CF95-08B3-3E7C-319C-D91BC8765CB8}"/>
              </a:ext>
            </a:extLst>
          </p:cNvPr>
          <p:cNvSpPr txBox="1"/>
          <p:nvPr/>
        </p:nvSpPr>
        <p:spPr>
          <a:xfrm>
            <a:off x="521074" y="685116"/>
            <a:ext cx="4427444" cy="44935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>
              <a:spcBef>
                <a:spcPts val="0"/>
              </a:spcBef>
              <a:spcAft>
                <a:spcPts val="0"/>
              </a:spcAft>
            </a:pPr>
            <a:r>
              <a:rPr lang="en-US" sz="36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Transformer Block</a:t>
            </a: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 rtl="0" fontAlgn="base"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Residual connections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are a layer’s input vector to its output vector before passing it forward. This layer Improves learning and gives higher-level layers direct access to information from lower layers</a:t>
            </a:r>
          </a:p>
          <a:p>
            <a:pPr algn="l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Layer Norm 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is a normalization method to keep the hidden layers in a range to facilitate gradient-based training. The layer norm can be a z-score.</a:t>
            </a:r>
            <a:endParaRPr lang="en-US" sz="2000" b="1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l" rtl="0" fontAlgn="base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 layer is a long vector of units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0F64844B-386D-2481-285B-476C8C550C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6161" y="150607"/>
            <a:ext cx="6692459" cy="4493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F268A3C8-41E6-6D2C-7002-DB2800C6D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7775" y="4724611"/>
            <a:ext cx="3529470" cy="662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F579DEF0-8A0C-C7A1-C148-4C05C15827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2390" y="5386892"/>
            <a:ext cx="1718988" cy="1215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190271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DC7DEB98-77AE-C52A-FCD4-73F01AB096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3203" y="643466"/>
            <a:ext cx="8985593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2258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BB9EE7-8EE3-E7D6-2292-0C8A9F306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Zipfian curve</a:t>
            </a:r>
            <a:endParaRPr lang="en-US" sz="3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E3F77F-978D-10E6-19B8-B6D767993645}"/>
              </a:ext>
            </a:extLst>
          </p:cNvPr>
          <p:cNvSpPr txBox="1"/>
          <p:nvPr/>
        </p:nvSpPr>
        <p:spPr>
          <a:xfrm>
            <a:off x="6863255" y="2116546"/>
            <a:ext cx="4677103" cy="2872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Rank of words vs Frequency </a:t>
            </a:r>
            <a:br>
              <a:rPr lang="en-US" sz="2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of words</a:t>
            </a:r>
          </a:p>
          <a:p>
            <a:pPr algn="l" rtl="0" fontAlgn="base">
              <a:spcBef>
                <a:spcPts val="2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Engineers like to focus on the </a:t>
            </a:r>
            <a:br>
              <a:rPr lang="en-US" sz="2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first section</a:t>
            </a:r>
          </a:p>
          <a:p>
            <a:pPr algn="l" rtl="0" fontAlgn="base">
              <a:spcBef>
                <a:spcPts val="2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Scientists like to focus on the latter section</a:t>
            </a:r>
          </a:p>
        </p:txBody>
      </p:sp>
      <p:pic>
        <p:nvPicPr>
          <p:cNvPr id="10" name="Picture 9" descr="Shape&#10;&#10;Description automatically generated">
            <a:extLst>
              <a:ext uri="{FF2B5EF4-FFF2-40B4-BE49-F238E27FC236}">
                <a16:creationId xmlns:a16="http://schemas.microsoft.com/office/drawing/2014/main" id="{FBC7F48B-6F79-CB73-E82F-2DD11FEDE8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046" y="1690688"/>
            <a:ext cx="4584700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7848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id="{F96CE458-C188-6D52-8679-01787EBDFD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393" y="643466"/>
            <a:ext cx="10129213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80927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E685EC-6273-9A44-6971-2CFD4DE4A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4261" y="2766218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Neural Network in NLP Downstream Tasks(</a:t>
            </a:r>
            <a:r>
              <a:rPr lang="en-US" sz="3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With the focus to be Text Classification</a:t>
            </a:r>
            <a:r>
              <a:rPr lang="en-US" sz="36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)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33224651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A931A928-BE33-6F38-C712-7E4AA371C4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812" y="643466"/>
            <a:ext cx="10870375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6081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A1BE33E0-7A93-01A5-ED42-8D7A8F8836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602" y="643466"/>
            <a:ext cx="10316796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44534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A269A21-CC47-E75F-BFC5-5AEC2D8EA11A}"/>
              </a:ext>
            </a:extLst>
          </p:cNvPr>
          <p:cNvSpPr txBox="1"/>
          <p:nvPr/>
        </p:nvSpPr>
        <p:spPr>
          <a:xfrm>
            <a:off x="273647" y="212039"/>
            <a:ext cx="849383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>
              <a:spcBef>
                <a:spcPts val="0"/>
              </a:spcBef>
              <a:spcAft>
                <a:spcPts val="0"/>
              </a:spcAft>
            </a:pPr>
            <a:r>
              <a:rPr lang="en-US" sz="3600" b="1" i="0" u="none" strike="noStrike" dirty="0">
                <a:solidFill>
                  <a:srgbClr val="000000"/>
                </a:solidFill>
                <a:effectLst/>
              </a:rPr>
              <a:t>Transformer for NLP: Classification</a:t>
            </a:r>
            <a:endParaRPr lang="en-US" sz="3600" b="0" i="0" u="none" strike="noStrike" dirty="0">
              <a:solidFill>
                <a:srgbClr val="000000"/>
              </a:solidFill>
              <a:effectLst/>
            </a:endParaRP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338C64EB-5476-6C2B-B52F-78AD28F258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5709" y="858370"/>
            <a:ext cx="6900302" cy="5705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5024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89EED9-F54D-4F20-A2C6-949DE41769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E46F721-3785-414D-8697-16AF490E68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8F4E75-AEF5-3BE6-6516-A3FCA93A31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5300" y="1562669"/>
            <a:ext cx="3389515" cy="238068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>
                <a:solidFill>
                  <a:schemeClr val="tx1">
                    <a:lumMod val="85000"/>
                    <a:lumOff val="15000"/>
                  </a:schemeClr>
                </a:solidFill>
              </a:rPr>
              <a:t>-Q</a:t>
            </a:r>
            <a:br>
              <a:rPr lang="en-US" sz="360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en-US" sz="3600">
                <a:solidFill>
                  <a:schemeClr val="tx1">
                    <a:lumMod val="85000"/>
                    <a:lumOff val="15000"/>
                  </a:schemeClr>
                </a:solidFill>
              </a:rPr>
              <a:t>-A</a:t>
            </a:r>
          </a:p>
        </p:txBody>
      </p:sp>
      <p:pic>
        <p:nvPicPr>
          <p:cNvPr id="4" name="Picture 3" descr="Magnifying glass and question mark">
            <a:extLst>
              <a:ext uri="{FF2B5EF4-FFF2-40B4-BE49-F238E27FC236}">
                <a16:creationId xmlns:a16="http://schemas.microsoft.com/office/drawing/2014/main" id="{5805BF54-C663-4428-1CE9-300280984F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387" r="16739"/>
          <a:stretch/>
        </p:blipFill>
        <p:spPr>
          <a:xfrm>
            <a:off x="20" y="1"/>
            <a:ext cx="7665573" cy="6857999"/>
          </a:xfrm>
          <a:custGeom>
            <a:avLst/>
            <a:gdLst/>
            <a:ahLst/>
            <a:cxnLst/>
            <a:rect l="l" t="t" r="r" b="b"/>
            <a:pathLst>
              <a:path w="7665593" h="6857999">
                <a:moveTo>
                  <a:pt x="0" y="0"/>
                </a:moveTo>
                <a:lnTo>
                  <a:pt x="7363783" y="0"/>
                </a:lnTo>
                <a:lnTo>
                  <a:pt x="7372954" y="18152"/>
                </a:lnTo>
                <a:cubicBezTo>
                  <a:pt x="7378508" y="27417"/>
                  <a:pt x="7383821" y="35694"/>
                  <a:pt x="7386404" y="41707"/>
                </a:cubicBezTo>
                <a:lnTo>
                  <a:pt x="7389058" y="60832"/>
                </a:lnTo>
                <a:lnTo>
                  <a:pt x="7394074" y="60137"/>
                </a:lnTo>
                <a:lnTo>
                  <a:pt x="7394443" y="67241"/>
                </a:lnTo>
                <a:lnTo>
                  <a:pt x="7394565" y="83099"/>
                </a:lnTo>
                <a:cubicBezTo>
                  <a:pt x="7395324" y="92994"/>
                  <a:pt x="7394122" y="120511"/>
                  <a:pt x="7395957" y="130584"/>
                </a:cubicBezTo>
                <a:cubicBezTo>
                  <a:pt x="7401306" y="133490"/>
                  <a:pt x="7404223" y="137975"/>
                  <a:pt x="7405574" y="143540"/>
                </a:cubicBezTo>
                <a:lnTo>
                  <a:pt x="7405725" y="155795"/>
                </a:lnTo>
                <a:lnTo>
                  <a:pt x="7418615" y="226869"/>
                </a:lnTo>
                <a:lnTo>
                  <a:pt x="7419579" y="236641"/>
                </a:lnTo>
                <a:lnTo>
                  <a:pt x="7423900" y="241933"/>
                </a:lnTo>
                <a:cubicBezTo>
                  <a:pt x="7424763" y="245974"/>
                  <a:pt x="7424206" y="257579"/>
                  <a:pt x="7424760" y="260885"/>
                </a:cubicBezTo>
                <a:cubicBezTo>
                  <a:pt x="7425580" y="261177"/>
                  <a:pt x="7426400" y="261469"/>
                  <a:pt x="7427220" y="261761"/>
                </a:cubicBezTo>
                <a:cubicBezTo>
                  <a:pt x="7431152" y="272291"/>
                  <a:pt x="7444241" y="311893"/>
                  <a:pt x="7448344" y="324055"/>
                </a:cubicBezTo>
                <a:cubicBezTo>
                  <a:pt x="7444563" y="326484"/>
                  <a:pt x="7450535" y="331924"/>
                  <a:pt x="7451833" y="334727"/>
                </a:cubicBezTo>
                <a:cubicBezTo>
                  <a:pt x="7449286" y="335161"/>
                  <a:pt x="7448510" y="341947"/>
                  <a:pt x="7450776" y="343948"/>
                </a:cubicBezTo>
                <a:cubicBezTo>
                  <a:pt x="7463202" y="391652"/>
                  <a:pt x="7437523" y="367773"/>
                  <a:pt x="7453791" y="395003"/>
                </a:cubicBezTo>
                <a:cubicBezTo>
                  <a:pt x="7454869" y="399820"/>
                  <a:pt x="7453841" y="403723"/>
                  <a:pt x="7451939" y="407147"/>
                </a:cubicBezTo>
                <a:lnTo>
                  <a:pt x="7448030" y="412254"/>
                </a:lnTo>
                <a:lnTo>
                  <a:pt x="7455416" y="432021"/>
                </a:lnTo>
                <a:cubicBezTo>
                  <a:pt x="7457991" y="441758"/>
                  <a:pt x="7459699" y="452007"/>
                  <a:pt x="7460479" y="462523"/>
                </a:cubicBezTo>
                <a:cubicBezTo>
                  <a:pt x="7455275" y="464882"/>
                  <a:pt x="7462669" y="473136"/>
                  <a:pt x="7464133" y="477020"/>
                </a:cubicBezTo>
                <a:cubicBezTo>
                  <a:pt x="7460734" y="477060"/>
                  <a:pt x="7459104" y="485663"/>
                  <a:pt x="7461914" y="488716"/>
                </a:cubicBezTo>
                <a:cubicBezTo>
                  <a:pt x="7474065" y="552879"/>
                  <a:pt x="7442314" y="516775"/>
                  <a:pt x="7461353" y="555280"/>
                </a:cubicBezTo>
                <a:cubicBezTo>
                  <a:pt x="7462345" y="561721"/>
                  <a:pt x="7460642" y="566553"/>
                  <a:pt x="7457829" y="570585"/>
                </a:cubicBezTo>
                <a:lnTo>
                  <a:pt x="7450804" y="577839"/>
                </a:lnTo>
                <a:lnTo>
                  <a:pt x="7453309" y="583524"/>
                </a:lnTo>
                <a:cubicBezTo>
                  <a:pt x="7453505" y="604977"/>
                  <a:pt x="7446306" y="611303"/>
                  <a:pt x="7453558" y="623785"/>
                </a:cubicBezTo>
                <a:cubicBezTo>
                  <a:pt x="7438483" y="642230"/>
                  <a:pt x="7452055" y="636019"/>
                  <a:pt x="7454362" y="650049"/>
                </a:cubicBezTo>
                <a:cubicBezTo>
                  <a:pt x="7457368" y="661117"/>
                  <a:pt x="7463152" y="640798"/>
                  <a:pt x="7464006" y="651645"/>
                </a:cubicBezTo>
                <a:cubicBezTo>
                  <a:pt x="7460114" y="663380"/>
                  <a:pt x="7472201" y="662829"/>
                  <a:pt x="7467442" y="675032"/>
                </a:cubicBezTo>
                <a:cubicBezTo>
                  <a:pt x="7458335" y="672068"/>
                  <a:pt x="7469207" y="699114"/>
                  <a:pt x="7461251" y="699956"/>
                </a:cubicBezTo>
                <a:cubicBezTo>
                  <a:pt x="7472628" y="710321"/>
                  <a:pt x="7458614" y="715529"/>
                  <a:pt x="7462119" y="729331"/>
                </a:cubicBezTo>
                <a:cubicBezTo>
                  <a:pt x="7466423" y="735831"/>
                  <a:pt x="7467162" y="740521"/>
                  <a:pt x="7462533" y="746910"/>
                </a:cubicBezTo>
                <a:cubicBezTo>
                  <a:pt x="7483486" y="776851"/>
                  <a:pt x="7463470" y="765024"/>
                  <a:pt x="7471529" y="793043"/>
                </a:cubicBezTo>
                <a:cubicBezTo>
                  <a:pt x="7480002" y="817184"/>
                  <a:pt x="7485500" y="844550"/>
                  <a:pt x="7505730" y="867898"/>
                </a:cubicBezTo>
                <a:cubicBezTo>
                  <a:pt x="7511461" y="872184"/>
                  <a:pt x="7513630" y="882707"/>
                  <a:pt x="7510576" y="891400"/>
                </a:cubicBezTo>
                <a:cubicBezTo>
                  <a:pt x="7510049" y="892894"/>
                  <a:pt x="7509385" y="894278"/>
                  <a:pt x="7508604" y="895508"/>
                </a:cubicBezTo>
                <a:cubicBezTo>
                  <a:pt x="7511698" y="915692"/>
                  <a:pt x="7525520" y="989520"/>
                  <a:pt x="7529143" y="1012510"/>
                </a:cubicBezTo>
                <a:cubicBezTo>
                  <a:pt x="7521781" y="1014371"/>
                  <a:pt x="7535067" y="1025997"/>
                  <a:pt x="7530347" y="1033444"/>
                </a:cubicBezTo>
                <a:cubicBezTo>
                  <a:pt x="7526204" y="1038777"/>
                  <a:pt x="7529270" y="1043549"/>
                  <a:pt x="7529596" y="1049120"/>
                </a:cubicBezTo>
                <a:cubicBezTo>
                  <a:pt x="7526339" y="1056460"/>
                  <a:pt x="7532220" y="1080398"/>
                  <a:pt x="7536437" y="1086639"/>
                </a:cubicBezTo>
                <a:cubicBezTo>
                  <a:pt x="7551094" y="1101553"/>
                  <a:pt x="7540210" y="1135442"/>
                  <a:pt x="7551438" y="1147834"/>
                </a:cubicBezTo>
                <a:cubicBezTo>
                  <a:pt x="7553086" y="1152330"/>
                  <a:pt x="7553752" y="1156729"/>
                  <a:pt x="7553808" y="1161047"/>
                </a:cubicBezTo>
                <a:lnTo>
                  <a:pt x="7552572" y="1173130"/>
                </a:lnTo>
                <a:lnTo>
                  <a:pt x="7549434" y="1176566"/>
                </a:lnTo>
                <a:lnTo>
                  <a:pt x="7550211" y="1183950"/>
                </a:lnTo>
                <a:lnTo>
                  <a:pt x="7549733" y="1186066"/>
                </a:lnTo>
                <a:cubicBezTo>
                  <a:pt x="7548807" y="1190108"/>
                  <a:pt x="7548001" y="1194099"/>
                  <a:pt x="7547683" y="1198047"/>
                </a:cubicBezTo>
                <a:cubicBezTo>
                  <a:pt x="7563423" y="1192855"/>
                  <a:pt x="7547566" y="1230782"/>
                  <a:pt x="7560295" y="1219849"/>
                </a:cubicBezTo>
                <a:cubicBezTo>
                  <a:pt x="7561281" y="1240644"/>
                  <a:pt x="7573138" y="1224782"/>
                  <a:pt x="7561835" y="1249779"/>
                </a:cubicBezTo>
                <a:cubicBezTo>
                  <a:pt x="7574707" y="1282065"/>
                  <a:pt x="7569916" y="1332957"/>
                  <a:pt x="7589445" y="1358245"/>
                </a:cubicBezTo>
                <a:cubicBezTo>
                  <a:pt x="7581989" y="1355103"/>
                  <a:pt x="7576204" y="1368711"/>
                  <a:pt x="7579904" y="1378136"/>
                </a:cubicBezTo>
                <a:cubicBezTo>
                  <a:pt x="7550647" y="1367117"/>
                  <a:pt x="7606267" y="1415404"/>
                  <a:pt x="7586303" y="1423699"/>
                </a:cubicBezTo>
                <a:cubicBezTo>
                  <a:pt x="7604838" y="1424108"/>
                  <a:pt x="7636267" y="1466352"/>
                  <a:pt x="7621059" y="1486236"/>
                </a:cubicBezTo>
                <a:cubicBezTo>
                  <a:pt x="7624771" y="1516526"/>
                  <a:pt x="7640092" y="1537976"/>
                  <a:pt x="7633966" y="1569734"/>
                </a:cubicBezTo>
                <a:cubicBezTo>
                  <a:pt x="7636447" y="1570719"/>
                  <a:pt x="7638522" y="1572334"/>
                  <a:pt x="7640304" y="1574384"/>
                </a:cubicBezTo>
                <a:lnTo>
                  <a:pt x="7644628" y="1581242"/>
                </a:lnTo>
                <a:lnTo>
                  <a:pt x="7644313" y="1582567"/>
                </a:lnTo>
                <a:cubicBezTo>
                  <a:pt x="7644257" y="1587776"/>
                  <a:pt x="7645302" y="1590443"/>
                  <a:pt x="7646831" y="1591983"/>
                </a:cubicBezTo>
                <a:cubicBezTo>
                  <a:pt x="7647577" y="1592347"/>
                  <a:pt x="7648323" y="1592711"/>
                  <a:pt x="7649069" y="1593074"/>
                </a:cubicBezTo>
                <a:lnTo>
                  <a:pt x="7651326" y="1599230"/>
                </a:lnTo>
                <a:lnTo>
                  <a:pt x="7657195" y="1610539"/>
                </a:lnTo>
                <a:lnTo>
                  <a:pt x="7656957" y="1613422"/>
                </a:lnTo>
                <a:lnTo>
                  <a:pt x="7663730" y="1631673"/>
                </a:lnTo>
                <a:lnTo>
                  <a:pt x="7663189" y="1632289"/>
                </a:lnTo>
                <a:cubicBezTo>
                  <a:pt x="7662131" y="1634085"/>
                  <a:pt x="7661641" y="1636199"/>
                  <a:pt x="7662326" y="1639024"/>
                </a:cubicBezTo>
                <a:cubicBezTo>
                  <a:pt x="7651979" y="1640024"/>
                  <a:pt x="7659188" y="1642819"/>
                  <a:pt x="7662125" y="1651067"/>
                </a:cubicBezTo>
                <a:cubicBezTo>
                  <a:pt x="7646711" y="1654462"/>
                  <a:pt x="7660667" y="1674670"/>
                  <a:pt x="7653812" y="1683345"/>
                </a:cubicBezTo>
                <a:cubicBezTo>
                  <a:pt x="7656316" y="1689330"/>
                  <a:pt x="7658683" y="1695719"/>
                  <a:pt x="7660803" y="1702414"/>
                </a:cubicBezTo>
                <a:lnTo>
                  <a:pt x="7661867" y="1756201"/>
                </a:lnTo>
                <a:lnTo>
                  <a:pt x="7649453" y="1812530"/>
                </a:lnTo>
                <a:cubicBezTo>
                  <a:pt x="7649183" y="1833366"/>
                  <a:pt x="7644573" y="1851408"/>
                  <a:pt x="7647823" y="1869041"/>
                </a:cubicBezTo>
                <a:cubicBezTo>
                  <a:pt x="7644238" y="1876204"/>
                  <a:pt x="7642789" y="1882956"/>
                  <a:pt x="7648156" y="1889503"/>
                </a:cubicBezTo>
                <a:cubicBezTo>
                  <a:pt x="7646365" y="1908946"/>
                  <a:pt x="7638702" y="1913653"/>
                  <a:pt x="7644679" y="1925974"/>
                </a:cubicBezTo>
                <a:cubicBezTo>
                  <a:pt x="7632281" y="1936898"/>
                  <a:pt x="7637013" y="1937545"/>
                  <a:pt x="7640564" y="1942678"/>
                </a:cubicBezTo>
                <a:lnTo>
                  <a:pt x="7640816" y="1943410"/>
                </a:lnTo>
                <a:lnTo>
                  <a:pt x="7639044" y="1944904"/>
                </a:lnTo>
                <a:lnTo>
                  <a:pt x="7638223" y="1947993"/>
                </a:lnTo>
                <a:lnTo>
                  <a:pt x="7638752" y="1956430"/>
                </a:lnTo>
                <a:lnTo>
                  <a:pt x="7639407" y="1959603"/>
                </a:lnTo>
                <a:cubicBezTo>
                  <a:pt x="7639690" y="1961788"/>
                  <a:pt x="7639658" y="1963239"/>
                  <a:pt x="7639396" y="1964244"/>
                </a:cubicBezTo>
                <a:lnTo>
                  <a:pt x="7639249" y="1964361"/>
                </a:lnTo>
                <a:lnTo>
                  <a:pt x="7639521" y="1968708"/>
                </a:lnTo>
                <a:cubicBezTo>
                  <a:pt x="7640315" y="1976045"/>
                  <a:pt x="7641402" y="1983186"/>
                  <a:pt x="7642694" y="1989983"/>
                </a:cubicBezTo>
                <a:cubicBezTo>
                  <a:pt x="7634556" y="1995729"/>
                  <a:pt x="7644169" y="2020842"/>
                  <a:pt x="7628828" y="2018094"/>
                </a:cubicBezTo>
                <a:cubicBezTo>
                  <a:pt x="7630116" y="2027262"/>
                  <a:pt x="7636485" y="2032807"/>
                  <a:pt x="7626423" y="2029720"/>
                </a:cubicBezTo>
                <a:cubicBezTo>
                  <a:pt x="7626559" y="2032738"/>
                  <a:pt x="7625703" y="2034598"/>
                  <a:pt x="7624364" y="2035929"/>
                </a:cubicBezTo>
                <a:lnTo>
                  <a:pt x="7623733" y="2036314"/>
                </a:lnTo>
                <a:lnTo>
                  <a:pt x="7626847" y="2056711"/>
                </a:lnTo>
                <a:lnTo>
                  <a:pt x="7626090" y="2059419"/>
                </a:lnTo>
                <a:lnTo>
                  <a:pt x="7629618" y="2072712"/>
                </a:lnTo>
                <a:lnTo>
                  <a:pt x="7630641" y="2079581"/>
                </a:lnTo>
                <a:lnTo>
                  <a:pt x="7632577" y="2081522"/>
                </a:lnTo>
                <a:cubicBezTo>
                  <a:pt x="7633753" y="2083617"/>
                  <a:pt x="7634261" y="2086620"/>
                  <a:pt x="7633251" y="2091658"/>
                </a:cubicBezTo>
                <a:lnTo>
                  <a:pt x="7632707" y="2092825"/>
                </a:lnTo>
                <a:lnTo>
                  <a:pt x="7635575" y="2101184"/>
                </a:lnTo>
                <a:cubicBezTo>
                  <a:pt x="7636900" y="2103876"/>
                  <a:pt x="7638586" y="2106260"/>
                  <a:pt x="7640772" y="2108190"/>
                </a:cubicBezTo>
                <a:cubicBezTo>
                  <a:pt x="7629093" y="2136655"/>
                  <a:pt x="7639778" y="2163513"/>
                  <a:pt x="7637758" y="2194409"/>
                </a:cubicBezTo>
                <a:cubicBezTo>
                  <a:pt x="7619585" y="2207765"/>
                  <a:pt x="7641835" y="2261154"/>
                  <a:pt x="7659453" y="2268824"/>
                </a:cubicBezTo>
                <a:cubicBezTo>
                  <a:pt x="7644015" y="2268997"/>
                  <a:pt x="7665037" y="2307714"/>
                  <a:pt x="7665583" y="2317700"/>
                </a:cubicBezTo>
                <a:cubicBezTo>
                  <a:pt x="7665764" y="2321029"/>
                  <a:pt x="7663671" y="2321166"/>
                  <a:pt x="7657195" y="2315619"/>
                </a:cubicBezTo>
                <a:cubicBezTo>
                  <a:pt x="7658997" y="2326231"/>
                  <a:pt x="7650972" y="2337185"/>
                  <a:pt x="7644431" y="2331209"/>
                </a:cubicBezTo>
                <a:cubicBezTo>
                  <a:pt x="7658433" y="2363448"/>
                  <a:pt x="7644510" y="2411031"/>
                  <a:pt x="7650869" y="2447461"/>
                </a:cubicBezTo>
                <a:cubicBezTo>
                  <a:pt x="7635485" y="2467322"/>
                  <a:pt x="7649719" y="2456555"/>
                  <a:pt x="7646841" y="2477156"/>
                </a:cubicBezTo>
                <a:cubicBezTo>
                  <a:pt x="7661004" y="2471521"/>
                  <a:pt x="7638896" y="2502164"/>
                  <a:pt x="7654880" y="2503292"/>
                </a:cubicBezTo>
                <a:cubicBezTo>
                  <a:pt x="7653849" y="2507005"/>
                  <a:pt x="7652348" y="2510567"/>
                  <a:pt x="7650720" y="2514131"/>
                </a:cubicBezTo>
                <a:lnTo>
                  <a:pt x="7649876" y="2516003"/>
                </a:lnTo>
                <a:lnTo>
                  <a:pt x="7649263" y="2523483"/>
                </a:lnTo>
                <a:lnTo>
                  <a:pt x="7645633" y="2525592"/>
                </a:lnTo>
                <a:lnTo>
                  <a:pt x="7642233" y="2536851"/>
                </a:lnTo>
                <a:cubicBezTo>
                  <a:pt x="7641494" y="2541069"/>
                  <a:pt x="7641323" y="2545607"/>
                  <a:pt x="7642069" y="2550622"/>
                </a:cubicBezTo>
                <a:cubicBezTo>
                  <a:pt x="7648404" y="2562959"/>
                  <a:pt x="7640640" y="2582170"/>
                  <a:pt x="7641110" y="2599544"/>
                </a:cubicBezTo>
                <a:lnTo>
                  <a:pt x="7643071" y="2607523"/>
                </a:lnTo>
                <a:lnTo>
                  <a:pt x="7639801" y="2633566"/>
                </a:lnTo>
                <a:cubicBezTo>
                  <a:pt x="7639166" y="2640978"/>
                  <a:pt x="7638833" y="2648672"/>
                  <a:pt x="7639065" y="2656773"/>
                </a:cubicBezTo>
                <a:lnTo>
                  <a:pt x="7640624" y="2671810"/>
                </a:lnTo>
                <a:lnTo>
                  <a:pt x="7639332" y="2675751"/>
                </a:lnTo>
                <a:cubicBezTo>
                  <a:pt x="7639476" y="2682617"/>
                  <a:pt x="7644027" y="2691703"/>
                  <a:pt x="7638498" y="2690893"/>
                </a:cubicBezTo>
                <a:lnTo>
                  <a:pt x="7640415" y="2698606"/>
                </a:lnTo>
                <a:lnTo>
                  <a:pt x="7636002" y="2706218"/>
                </a:lnTo>
                <a:cubicBezTo>
                  <a:pt x="7634978" y="2707053"/>
                  <a:pt x="7633887" y="2707679"/>
                  <a:pt x="7632770" y="2708079"/>
                </a:cubicBezTo>
                <a:lnTo>
                  <a:pt x="7634220" y="2718854"/>
                </a:lnTo>
                <a:lnTo>
                  <a:pt x="7631061" y="2727688"/>
                </a:lnTo>
                <a:lnTo>
                  <a:pt x="7633127" y="2735389"/>
                </a:lnTo>
                <a:lnTo>
                  <a:pt x="7632661" y="2738584"/>
                </a:lnTo>
                <a:lnTo>
                  <a:pt x="7631098" y="2746529"/>
                </a:lnTo>
                <a:cubicBezTo>
                  <a:pt x="7630002" y="2750602"/>
                  <a:pt x="7628681" y="2755160"/>
                  <a:pt x="7627624" y="2760235"/>
                </a:cubicBezTo>
                <a:lnTo>
                  <a:pt x="7627140" y="2764511"/>
                </a:lnTo>
                <a:lnTo>
                  <a:pt x="7621827" y="2773820"/>
                </a:lnTo>
                <a:cubicBezTo>
                  <a:pt x="7617811" y="2780593"/>
                  <a:pt x="7615104" y="2785923"/>
                  <a:pt x="7617284" y="2791840"/>
                </a:cubicBezTo>
                <a:cubicBezTo>
                  <a:pt x="7612094" y="2801924"/>
                  <a:pt x="7597550" y="2808970"/>
                  <a:pt x="7601430" y="2823567"/>
                </a:cubicBezTo>
                <a:cubicBezTo>
                  <a:pt x="7594841" y="2819137"/>
                  <a:pt x="7600633" y="2839778"/>
                  <a:pt x="7593865" y="2842217"/>
                </a:cubicBezTo>
                <a:cubicBezTo>
                  <a:pt x="7588415" y="2843342"/>
                  <a:pt x="7588901" y="2849866"/>
                  <a:pt x="7586893" y="2854834"/>
                </a:cubicBezTo>
                <a:cubicBezTo>
                  <a:pt x="7581327" y="2858374"/>
                  <a:pt x="7576244" y="2883372"/>
                  <a:pt x="7577046" y="2892075"/>
                </a:cubicBezTo>
                <a:cubicBezTo>
                  <a:pt x="7582584" y="2916606"/>
                  <a:pt x="7560175" y="2936338"/>
                  <a:pt x="7564026" y="2955950"/>
                </a:cubicBezTo>
                <a:cubicBezTo>
                  <a:pt x="7563501" y="2961086"/>
                  <a:pt x="7562240" y="2965343"/>
                  <a:pt x="7560529" y="2969031"/>
                </a:cubicBezTo>
                <a:lnTo>
                  <a:pt x="7554631" y="2978222"/>
                </a:lnTo>
                <a:lnTo>
                  <a:pt x="7550747" y="2978564"/>
                </a:lnTo>
                <a:lnTo>
                  <a:pt x="7548359" y="2985429"/>
                </a:lnTo>
                <a:lnTo>
                  <a:pt x="7547120" y="2986826"/>
                </a:lnTo>
                <a:cubicBezTo>
                  <a:pt x="7544741" y="2989483"/>
                  <a:pt x="7542480" y="2992194"/>
                  <a:pt x="7540621" y="2995267"/>
                </a:cubicBezTo>
                <a:cubicBezTo>
                  <a:pt x="7555200" y="3003715"/>
                  <a:pt x="7527208" y="3022799"/>
                  <a:pt x="7541739" y="3023946"/>
                </a:cubicBezTo>
                <a:cubicBezTo>
                  <a:pt x="7534059" y="3042303"/>
                  <a:pt x="7549904" y="3038579"/>
                  <a:pt x="7530781" y="3050462"/>
                </a:cubicBezTo>
                <a:cubicBezTo>
                  <a:pt x="7527838" y="3088204"/>
                  <a:pt x="7503338" y="3127251"/>
                  <a:pt x="7508515" y="3164510"/>
                </a:cubicBezTo>
                <a:cubicBezTo>
                  <a:pt x="7503888" y="3155782"/>
                  <a:pt x="7493770" y="3162549"/>
                  <a:pt x="7492866" y="3173520"/>
                </a:cubicBezTo>
                <a:cubicBezTo>
                  <a:pt x="7474179" y="3140376"/>
                  <a:pt x="7498581" y="3226463"/>
                  <a:pt x="7479395" y="3217191"/>
                </a:cubicBezTo>
                <a:cubicBezTo>
                  <a:pt x="7493905" y="3232643"/>
                  <a:pt x="7501608" y="3293915"/>
                  <a:pt x="7481475" y="3298298"/>
                </a:cubicBezTo>
                <a:cubicBezTo>
                  <a:pt x="7472089" y="3326890"/>
                  <a:pt x="7475493" y="3357480"/>
                  <a:pt x="7457722" y="3379292"/>
                </a:cubicBezTo>
                <a:cubicBezTo>
                  <a:pt x="7459285" y="3382143"/>
                  <a:pt x="7460273" y="3385199"/>
                  <a:pt x="7460850" y="3388381"/>
                </a:cubicBezTo>
                <a:lnTo>
                  <a:pt x="7461482" y="3397694"/>
                </a:lnTo>
                <a:lnTo>
                  <a:pt x="7460695" y="3398556"/>
                </a:lnTo>
                <a:cubicBezTo>
                  <a:pt x="7458532" y="3402904"/>
                  <a:pt x="7458275" y="3406007"/>
                  <a:pt x="7458858" y="3408553"/>
                </a:cubicBezTo>
                <a:lnTo>
                  <a:pt x="7460185" y="3411299"/>
                </a:lnTo>
                <a:lnTo>
                  <a:pt x="7459468" y="3418333"/>
                </a:lnTo>
                <a:lnTo>
                  <a:pt x="7459515" y="3432662"/>
                </a:lnTo>
                <a:lnTo>
                  <a:pt x="7458154" y="3434902"/>
                </a:lnTo>
                <a:lnTo>
                  <a:pt x="7456091" y="3455825"/>
                </a:lnTo>
                <a:cubicBezTo>
                  <a:pt x="7455865" y="3455850"/>
                  <a:pt x="7455638" y="3455877"/>
                  <a:pt x="7455413" y="3455903"/>
                </a:cubicBezTo>
                <a:cubicBezTo>
                  <a:pt x="7453843" y="3456557"/>
                  <a:pt x="7452596" y="3457940"/>
                  <a:pt x="7451989" y="3460886"/>
                </a:cubicBezTo>
                <a:cubicBezTo>
                  <a:pt x="7443388" y="3453296"/>
                  <a:pt x="7447961" y="3461529"/>
                  <a:pt x="7446929" y="3470886"/>
                </a:cubicBezTo>
                <a:cubicBezTo>
                  <a:pt x="7433341" y="3461186"/>
                  <a:pt x="7436171" y="3489615"/>
                  <a:pt x="7427213" y="3491353"/>
                </a:cubicBezTo>
                <a:cubicBezTo>
                  <a:pt x="7426761" y="3498443"/>
                  <a:pt x="7426037" y="3505767"/>
                  <a:pt x="7424990" y="3513143"/>
                </a:cubicBezTo>
                <a:lnTo>
                  <a:pt x="7424186" y="3517424"/>
                </a:lnTo>
                <a:cubicBezTo>
                  <a:pt x="7424132" y="3517438"/>
                  <a:pt x="7424077" y="3517453"/>
                  <a:pt x="7424024" y="3517467"/>
                </a:cubicBezTo>
                <a:cubicBezTo>
                  <a:pt x="7423536" y="3518305"/>
                  <a:pt x="7423153" y="3519678"/>
                  <a:pt x="7422883" y="3521896"/>
                </a:cubicBezTo>
                <a:lnTo>
                  <a:pt x="7422723" y="3525229"/>
                </a:lnTo>
                <a:lnTo>
                  <a:pt x="7421163" y="3533534"/>
                </a:lnTo>
                <a:lnTo>
                  <a:pt x="7419650" y="3536108"/>
                </a:lnTo>
                <a:lnTo>
                  <a:pt x="7417640" y="3536718"/>
                </a:lnTo>
                <a:lnTo>
                  <a:pt x="7417697" y="3537534"/>
                </a:lnTo>
                <a:cubicBezTo>
                  <a:pt x="7419749" y="3544077"/>
                  <a:pt x="7423989" y="3546875"/>
                  <a:pt x="7409814" y="3551598"/>
                </a:cubicBezTo>
                <a:cubicBezTo>
                  <a:pt x="7412376" y="3566128"/>
                  <a:pt x="7404108" y="3567090"/>
                  <a:pt x="7397719" y="3584844"/>
                </a:cubicBezTo>
                <a:cubicBezTo>
                  <a:pt x="7401116" y="3593573"/>
                  <a:pt x="7398130" y="3599358"/>
                  <a:pt x="7393057" y="3604546"/>
                </a:cubicBezTo>
                <a:cubicBezTo>
                  <a:pt x="7391792" y="3622895"/>
                  <a:pt x="7383125" y="3638008"/>
                  <a:pt x="7377811" y="3657793"/>
                </a:cubicBezTo>
                <a:cubicBezTo>
                  <a:pt x="7379886" y="3680874"/>
                  <a:pt x="7366255" y="3689531"/>
                  <a:pt x="7360624" y="3710685"/>
                </a:cubicBezTo>
                <a:cubicBezTo>
                  <a:pt x="7367950" y="3731637"/>
                  <a:pt x="7347999" y="3723947"/>
                  <a:pt x="7341489" y="3734006"/>
                </a:cubicBezTo>
                <a:lnTo>
                  <a:pt x="7340478" y="3737028"/>
                </a:lnTo>
                <a:lnTo>
                  <a:pt x="7340489" y="3745476"/>
                </a:lnTo>
                <a:lnTo>
                  <a:pt x="7340950" y="3748687"/>
                </a:lnTo>
                <a:cubicBezTo>
                  <a:pt x="7341098" y="3750887"/>
                  <a:pt x="7340976" y="3752333"/>
                  <a:pt x="7340653" y="3753314"/>
                </a:cubicBezTo>
                <a:lnTo>
                  <a:pt x="7340500" y="3753419"/>
                </a:lnTo>
                <a:lnTo>
                  <a:pt x="7340506" y="3757774"/>
                </a:lnTo>
                <a:cubicBezTo>
                  <a:pt x="7340847" y="3765147"/>
                  <a:pt x="7341495" y="3772345"/>
                  <a:pt x="7342369" y="3779218"/>
                </a:cubicBezTo>
                <a:cubicBezTo>
                  <a:pt x="7333890" y="3784348"/>
                  <a:pt x="7341949" y="3810090"/>
                  <a:pt x="7326800" y="3806225"/>
                </a:cubicBezTo>
                <a:cubicBezTo>
                  <a:pt x="7327524" y="3815461"/>
                  <a:pt x="7333545" y="3821456"/>
                  <a:pt x="7323686" y="3817640"/>
                </a:cubicBezTo>
                <a:cubicBezTo>
                  <a:pt x="7323637" y="3820659"/>
                  <a:pt x="7322668" y="3822449"/>
                  <a:pt x="7321247" y="3823678"/>
                </a:cubicBezTo>
                <a:lnTo>
                  <a:pt x="7320595" y="3824018"/>
                </a:lnTo>
                <a:lnTo>
                  <a:pt x="7322453" y="3844579"/>
                </a:lnTo>
                <a:lnTo>
                  <a:pt x="7321532" y="3847225"/>
                </a:lnTo>
                <a:lnTo>
                  <a:pt x="7324238" y="3860736"/>
                </a:lnTo>
                <a:lnTo>
                  <a:pt x="7324840" y="3867658"/>
                </a:lnTo>
                <a:lnTo>
                  <a:pt x="7326655" y="3869733"/>
                </a:lnTo>
                <a:cubicBezTo>
                  <a:pt x="7327701" y="3871909"/>
                  <a:pt x="7328023" y="3874942"/>
                  <a:pt x="7326706" y="3879891"/>
                </a:cubicBezTo>
                <a:lnTo>
                  <a:pt x="7326093" y="3881013"/>
                </a:lnTo>
                <a:lnTo>
                  <a:pt x="7328442" y="3889558"/>
                </a:lnTo>
                <a:cubicBezTo>
                  <a:pt x="7329602" y="3892339"/>
                  <a:pt x="7331138" y="3894839"/>
                  <a:pt x="7333203" y="3896924"/>
                </a:cubicBezTo>
                <a:cubicBezTo>
                  <a:pt x="7319795" y="3924445"/>
                  <a:pt x="7328820" y="3952004"/>
                  <a:pt x="7324908" y="3982658"/>
                </a:cubicBezTo>
                <a:cubicBezTo>
                  <a:pt x="7325522" y="4017325"/>
                  <a:pt x="7327874" y="4041416"/>
                  <a:pt x="7327588" y="4064228"/>
                </a:cubicBezTo>
                <a:cubicBezTo>
                  <a:pt x="7328735" y="4074940"/>
                  <a:pt x="7329351" y="4153102"/>
                  <a:pt x="7323186" y="4146664"/>
                </a:cubicBezTo>
                <a:cubicBezTo>
                  <a:pt x="7335189" y="4179829"/>
                  <a:pt x="7318370" y="4199117"/>
                  <a:pt x="7322488" y="4235901"/>
                </a:cubicBezTo>
                <a:cubicBezTo>
                  <a:pt x="7305909" y="4254573"/>
                  <a:pt x="7320783" y="4244884"/>
                  <a:pt x="7316645" y="4265209"/>
                </a:cubicBezTo>
                <a:cubicBezTo>
                  <a:pt x="7331133" y="4260631"/>
                  <a:pt x="7307179" y="4289560"/>
                  <a:pt x="7323069" y="4291857"/>
                </a:cubicBezTo>
                <a:cubicBezTo>
                  <a:pt x="7321814" y="4295483"/>
                  <a:pt x="7320095" y="4298923"/>
                  <a:pt x="7318251" y="4302359"/>
                </a:cubicBezTo>
                <a:lnTo>
                  <a:pt x="7317295" y="4304161"/>
                </a:lnTo>
                <a:lnTo>
                  <a:pt x="7316223" y="4311573"/>
                </a:lnTo>
                <a:lnTo>
                  <a:pt x="7312469" y="4313411"/>
                </a:lnTo>
                <a:lnTo>
                  <a:pt x="7306447" y="4403491"/>
                </a:lnTo>
                <a:cubicBezTo>
                  <a:pt x="7308849" y="4411399"/>
                  <a:pt x="7308497" y="4436984"/>
                  <a:pt x="7303688" y="4442497"/>
                </a:cubicBezTo>
                <a:cubicBezTo>
                  <a:pt x="7302637" y="4447969"/>
                  <a:pt x="7304327" y="4453942"/>
                  <a:pt x="7299181" y="4457128"/>
                </a:cubicBezTo>
                <a:cubicBezTo>
                  <a:pt x="7296154" y="4469016"/>
                  <a:pt x="7289197" y="4496240"/>
                  <a:pt x="7285530" y="4513823"/>
                </a:cubicBezTo>
                <a:cubicBezTo>
                  <a:pt x="7288769" y="4518560"/>
                  <a:pt x="7287100" y="4524649"/>
                  <a:pt x="7284412" y="4532609"/>
                </a:cubicBezTo>
                <a:lnTo>
                  <a:pt x="7282601" y="4540125"/>
                </a:lnTo>
                <a:lnTo>
                  <a:pt x="7291785" y="4563650"/>
                </a:lnTo>
                <a:lnTo>
                  <a:pt x="7284191" y="4636427"/>
                </a:lnTo>
                <a:lnTo>
                  <a:pt x="7292797" y="4672055"/>
                </a:lnTo>
                <a:cubicBezTo>
                  <a:pt x="7294304" y="4686552"/>
                  <a:pt x="7294421" y="4700466"/>
                  <a:pt x="7295425" y="4713953"/>
                </a:cubicBezTo>
                <a:cubicBezTo>
                  <a:pt x="7296104" y="4744441"/>
                  <a:pt x="7280378" y="4723911"/>
                  <a:pt x="7292574" y="4762180"/>
                </a:cubicBezTo>
                <a:cubicBezTo>
                  <a:pt x="7286719" y="4766152"/>
                  <a:pt x="7286266" y="4770971"/>
                  <a:pt x="7288689" y="4779168"/>
                </a:cubicBezTo>
                <a:cubicBezTo>
                  <a:pt x="7288592" y="4793971"/>
                  <a:pt x="7274303" y="4792486"/>
                  <a:pt x="7282355" y="4807636"/>
                </a:cubicBezTo>
                <a:cubicBezTo>
                  <a:pt x="7278556" y="4806204"/>
                  <a:pt x="7277539" y="4813202"/>
                  <a:pt x="7276505" y="4819678"/>
                </a:cubicBezTo>
                <a:lnTo>
                  <a:pt x="7273752" y="4823797"/>
                </a:lnTo>
                <a:lnTo>
                  <a:pt x="7283683" y="4847794"/>
                </a:lnTo>
                <a:cubicBezTo>
                  <a:pt x="7296832" y="4890479"/>
                  <a:pt x="7302379" y="4941877"/>
                  <a:pt x="7311552" y="4978326"/>
                </a:cubicBezTo>
                <a:cubicBezTo>
                  <a:pt x="7284161" y="4998846"/>
                  <a:pt x="7309660" y="4989594"/>
                  <a:pt x="7304880" y="5015024"/>
                </a:cubicBezTo>
                <a:cubicBezTo>
                  <a:pt x="7330355" y="5012307"/>
                  <a:pt x="7291032" y="5044485"/>
                  <a:pt x="7319932" y="5050993"/>
                </a:cubicBezTo>
                <a:cubicBezTo>
                  <a:pt x="7318148" y="5055414"/>
                  <a:pt x="7315506" y="5059493"/>
                  <a:pt x="7312641" y="5063537"/>
                </a:cubicBezTo>
                <a:lnTo>
                  <a:pt x="7311153" y="5065661"/>
                </a:lnTo>
                <a:lnTo>
                  <a:pt x="7310197" y="5075032"/>
                </a:lnTo>
                <a:lnTo>
                  <a:pt x="7303683" y="5076576"/>
                </a:lnTo>
                <a:lnTo>
                  <a:pt x="7297768" y="5089898"/>
                </a:lnTo>
                <a:cubicBezTo>
                  <a:pt x="7296519" y="5095057"/>
                  <a:pt x="7296302" y="5100805"/>
                  <a:pt x="7297750" y="5107454"/>
                </a:cubicBezTo>
                <a:cubicBezTo>
                  <a:pt x="7309447" y="5125240"/>
                  <a:pt x="7295812" y="5147341"/>
                  <a:pt x="7297014" y="5169708"/>
                </a:cubicBezTo>
                <a:lnTo>
                  <a:pt x="7300719" y="5180532"/>
                </a:lnTo>
                <a:lnTo>
                  <a:pt x="7295705" y="5210620"/>
                </a:lnTo>
                <a:lnTo>
                  <a:pt x="7296901" y="5212749"/>
                </a:lnTo>
                <a:cubicBezTo>
                  <a:pt x="7296704" y="5218058"/>
                  <a:pt x="7294377" y="5228574"/>
                  <a:pt x="7294523" y="5242477"/>
                </a:cubicBezTo>
                <a:lnTo>
                  <a:pt x="7297776" y="5296160"/>
                </a:lnTo>
                <a:lnTo>
                  <a:pt x="7289955" y="5304499"/>
                </a:lnTo>
                <a:lnTo>
                  <a:pt x="7286210" y="5305374"/>
                </a:lnTo>
                <a:lnTo>
                  <a:pt x="7286995" y="5320092"/>
                </a:lnTo>
                <a:lnTo>
                  <a:pt x="7281550" y="5330613"/>
                </a:lnTo>
                <a:lnTo>
                  <a:pt x="7285354" y="5340890"/>
                </a:lnTo>
                <a:lnTo>
                  <a:pt x="7281914" y="5354491"/>
                </a:lnTo>
                <a:cubicBezTo>
                  <a:pt x="7280017" y="5359352"/>
                  <a:pt x="7277725" y="5364763"/>
                  <a:pt x="7275918" y="5370917"/>
                </a:cubicBezTo>
                <a:lnTo>
                  <a:pt x="7267655" y="5384350"/>
                </a:lnTo>
                <a:lnTo>
                  <a:pt x="7263791" y="5406610"/>
                </a:lnTo>
                <a:cubicBezTo>
                  <a:pt x="7260956" y="5423841"/>
                  <a:pt x="7257650" y="5440271"/>
                  <a:pt x="7251522" y="5456222"/>
                </a:cubicBezTo>
                <a:cubicBezTo>
                  <a:pt x="7253699" y="5469913"/>
                  <a:pt x="7252931" y="5482529"/>
                  <a:pt x="7242311" y="5493751"/>
                </a:cubicBezTo>
                <a:cubicBezTo>
                  <a:pt x="7236636" y="5529727"/>
                  <a:pt x="7245809" y="5539513"/>
                  <a:pt x="7231835" y="5561252"/>
                </a:cubicBezTo>
                <a:cubicBezTo>
                  <a:pt x="7236311" y="5568555"/>
                  <a:pt x="7238499" y="5573475"/>
                  <a:pt x="7239152" y="5577121"/>
                </a:cubicBezTo>
                <a:cubicBezTo>
                  <a:pt x="7241111" y="5588065"/>
                  <a:pt x="7229268" y="5587525"/>
                  <a:pt x="7224043" y="5605355"/>
                </a:cubicBezTo>
                <a:cubicBezTo>
                  <a:pt x="7216774" y="5624244"/>
                  <a:pt x="7213225" y="5590845"/>
                  <a:pt x="7209229" y="5609118"/>
                </a:cubicBezTo>
                <a:cubicBezTo>
                  <a:pt x="7212098" y="5628346"/>
                  <a:pt x="7194168" y="5628785"/>
                  <a:pt x="7198222" y="5648700"/>
                </a:cubicBezTo>
                <a:cubicBezTo>
                  <a:pt x="7212577" y="5642705"/>
                  <a:pt x="7189541" y="5689259"/>
                  <a:pt x="7201221" y="5689771"/>
                </a:cubicBezTo>
                <a:cubicBezTo>
                  <a:pt x="7181618" y="5708428"/>
                  <a:pt x="7201258" y="5715573"/>
                  <a:pt x="7192555" y="5739098"/>
                </a:cubicBezTo>
                <a:cubicBezTo>
                  <a:pt x="7184486" y="5750478"/>
                  <a:pt x="7182208" y="5758416"/>
                  <a:pt x="7187522" y="5768603"/>
                </a:cubicBezTo>
                <a:cubicBezTo>
                  <a:pt x="7148692" y="5821144"/>
                  <a:pt x="7181577" y="5799065"/>
                  <a:pt x="7162500" y="5846928"/>
                </a:cubicBezTo>
                <a:lnTo>
                  <a:pt x="7160827" y="5850799"/>
                </a:lnTo>
                <a:lnTo>
                  <a:pt x="7163312" y="5866636"/>
                </a:lnTo>
                <a:cubicBezTo>
                  <a:pt x="7163884" y="5867070"/>
                  <a:pt x="7164455" y="5867505"/>
                  <a:pt x="7165029" y="5867939"/>
                </a:cubicBezTo>
                <a:lnTo>
                  <a:pt x="7142501" y="5914339"/>
                </a:lnTo>
                <a:lnTo>
                  <a:pt x="7143151" y="5921221"/>
                </a:lnTo>
                <a:lnTo>
                  <a:pt x="7123808" y="5950546"/>
                </a:lnTo>
                <a:lnTo>
                  <a:pt x="7116299" y="5966186"/>
                </a:lnTo>
                <a:lnTo>
                  <a:pt x="7106117" y="5983669"/>
                </a:lnTo>
                <a:lnTo>
                  <a:pt x="7109622" y="5995569"/>
                </a:lnTo>
                <a:cubicBezTo>
                  <a:pt x="7114727" y="6023526"/>
                  <a:pt x="7092983" y="6067450"/>
                  <a:pt x="7116605" y="6077139"/>
                </a:cubicBezTo>
                <a:cubicBezTo>
                  <a:pt x="7102148" y="6089933"/>
                  <a:pt x="7125501" y="6101908"/>
                  <a:pt x="7127573" y="6115892"/>
                </a:cubicBezTo>
                <a:cubicBezTo>
                  <a:pt x="7118381" y="6127056"/>
                  <a:pt x="7126331" y="6132595"/>
                  <a:pt x="7128098" y="6142737"/>
                </a:cubicBezTo>
                <a:cubicBezTo>
                  <a:pt x="7122429" y="6147329"/>
                  <a:pt x="7122724" y="6155912"/>
                  <a:pt x="7129375" y="6158833"/>
                </a:cubicBezTo>
                <a:cubicBezTo>
                  <a:pt x="7144709" y="6154689"/>
                  <a:pt x="7137060" y="6184499"/>
                  <a:pt x="7147635" y="6186714"/>
                </a:cubicBezTo>
                <a:cubicBezTo>
                  <a:pt x="7149842" y="6204016"/>
                  <a:pt x="7136414" y="6279145"/>
                  <a:pt x="7153343" y="6291871"/>
                </a:cubicBezTo>
                <a:cubicBezTo>
                  <a:pt x="7161381" y="6326852"/>
                  <a:pt x="7134450" y="6377408"/>
                  <a:pt x="7134923" y="6392273"/>
                </a:cubicBezTo>
                <a:cubicBezTo>
                  <a:pt x="7103997" y="6407024"/>
                  <a:pt x="7185503" y="6478818"/>
                  <a:pt x="7187236" y="6541940"/>
                </a:cubicBezTo>
                <a:cubicBezTo>
                  <a:pt x="7184250" y="6550446"/>
                  <a:pt x="7184290" y="6554993"/>
                  <a:pt x="7191340" y="6557275"/>
                </a:cubicBezTo>
                <a:cubicBezTo>
                  <a:pt x="7195412" y="6573685"/>
                  <a:pt x="7202070" y="6606060"/>
                  <a:pt x="7211670" y="6640404"/>
                </a:cubicBezTo>
                <a:cubicBezTo>
                  <a:pt x="7219591" y="6666216"/>
                  <a:pt x="7212698" y="6793331"/>
                  <a:pt x="7221085" y="6827708"/>
                </a:cubicBezTo>
                <a:lnTo>
                  <a:pt x="7227698" y="6857999"/>
                </a:lnTo>
                <a:lnTo>
                  <a:pt x="0" y="6857999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50922342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2A330AE-5DD6-9AE8-91EF-A38F7AD48433}"/>
              </a:ext>
            </a:extLst>
          </p:cNvPr>
          <p:cNvSpPr txBox="1"/>
          <p:nvPr/>
        </p:nvSpPr>
        <p:spPr>
          <a:xfrm>
            <a:off x="1570616" y="1443841"/>
            <a:ext cx="8563088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>
              <a:spcBef>
                <a:spcPts val="0"/>
              </a:spcBef>
              <a:spcAft>
                <a:spcPts val="0"/>
              </a:spcAft>
            </a:pPr>
            <a:r>
              <a:rPr lang="en-US" sz="36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Question Answering and Information Retrieval</a:t>
            </a:r>
            <a:endParaRPr lang="en-US" sz="3600" b="0" i="0" u="none" strike="noStrike" dirty="0">
              <a:solidFill>
                <a:srgbClr val="000000"/>
              </a:solidFill>
              <a:effectLst/>
            </a:endParaRPr>
          </a:p>
          <a:p>
            <a:pPr algn="l" rtl="0" fontAlgn="base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b="0" i="0" u="none" strike="noStrike" dirty="0">
                <a:solidFill>
                  <a:srgbClr val="000000"/>
                </a:solidFill>
                <a:effectLst/>
              </a:rPr>
              <a:t>    Information- retrieval-based QA (open domain QA)</a:t>
            </a:r>
          </a:p>
          <a:p>
            <a:pPr marL="285750" indent="-285750" algn="l" rtl="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b="0" i="0" u="none" strike="noStrike" dirty="0">
                <a:solidFill>
                  <a:srgbClr val="000000"/>
                </a:solidFill>
                <a:effectLst/>
              </a:rPr>
              <a:t>  knowledge-base QA</a:t>
            </a:r>
          </a:p>
          <a:p>
            <a:pPr algn="l" rtl="0">
              <a:spcBef>
                <a:spcPts val="1200"/>
              </a:spcBef>
              <a:spcAft>
                <a:spcPts val="1200"/>
              </a:spcAft>
            </a:pPr>
            <a:br>
              <a:rPr lang="en-US" sz="2800" b="0" i="0" u="none" strike="noStrike" dirty="0">
                <a:solidFill>
                  <a:srgbClr val="000000"/>
                </a:solidFill>
                <a:effectLst/>
              </a:rPr>
            </a:br>
            <a:r>
              <a:rPr lang="en-US" sz="2800" b="0" i="0" u="none" strike="noStrike" dirty="0">
                <a:solidFill>
                  <a:srgbClr val="000000"/>
                </a:solidFill>
                <a:effectLst/>
              </a:rPr>
              <a:t>Most QA focused on </a:t>
            </a:r>
            <a:r>
              <a:rPr lang="en-US" sz="2800" b="1" i="0" u="none" strike="noStrike" dirty="0">
                <a:solidFill>
                  <a:srgbClr val="000000"/>
                </a:solidFill>
                <a:effectLst/>
              </a:rPr>
              <a:t>factoid questions</a:t>
            </a:r>
            <a:endParaRPr lang="en-US" sz="2800" b="0" i="0" u="none" strike="noStrike" dirty="0">
              <a:solidFill>
                <a:srgbClr val="00000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71306079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Diagram&#10;&#10;Description automatically generated">
            <a:extLst>
              <a:ext uri="{FF2B5EF4-FFF2-40B4-BE49-F238E27FC236}">
                <a16:creationId xmlns:a16="http://schemas.microsoft.com/office/drawing/2014/main" id="{E1F929B3-7E4C-FCC7-CED7-D0419C7057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3467" y="1834134"/>
            <a:ext cx="10905066" cy="318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D494957-D9BA-9D73-7DA7-C801C76E5750}"/>
              </a:ext>
            </a:extLst>
          </p:cNvPr>
          <p:cNvSpPr txBox="1"/>
          <p:nvPr/>
        </p:nvSpPr>
        <p:spPr>
          <a:xfrm>
            <a:off x="643467" y="344244"/>
            <a:ext cx="28507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IR System</a:t>
            </a:r>
          </a:p>
        </p:txBody>
      </p:sp>
    </p:spTree>
    <p:extLst>
      <p:ext uri="{BB962C8B-B14F-4D97-AF65-F5344CB8AC3E}">
        <p14:creationId xmlns:p14="http://schemas.microsoft.com/office/powerpoint/2010/main" val="175372021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2D9562B-B769-31F4-EE7F-D75083A5B089}"/>
              </a:ext>
            </a:extLst>
          </p:cNvPr>
          <p:cNvSpPr txBox="1"/>
          <p:nvPr/>
        </p:nvSpPr>
        <p:spPr>
          <a:xfrm>
            <a:off x="736898" y="518630"/>
            <a:ext cx="784770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>
              <a:spcBef>
                <a:spcPts val="0"/>
              </a:spcBef>
              <a:spcAft>
                <a:spcPts val="0"/>
              </a:spcAft>
            </a:pPr>
            <a:r>
              <a:rPr lang="en-US" sz="3600" b="1" i="0" u="none" strike="noStrike">
                <a:solidFill>
                  <a:srgbClr val="000000"/>
                </a:solidFill>
                <a:effectLst/>
              </a:rPr>
              <a:t>Term Weights &amp; Document Scoring (1/2)</a:t>
            </a:r>
            <a:endParaRPr lang="en-US" sz="3600" b="0" i="0" u="none" strike="noStrike" dirty="0">
              <a:solidFill>
                <a:srgbClr val="000000"/>
              </a:solidFill>
              <a:effectLst/>
            </a:endParaRPr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E688DA60-EF41-6886-9CB9-498B833314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898" y="1911675"/>
            <a:ext cx="10360829" cy="3615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42086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72EE2CE-CF39-72A4-318D-B13D325C9F96}"/>
              </a:ext>
            </a:extLst>
          </p:cNvPr>
          <p:cNvSpPr txBox="1"/>
          <p:nvPr/>
        </p:nvSpPr>
        <p:spPr>
          <a:xfrm>
            <a:off x="650166" y="322305"/>
            <a:ext cx="844004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>
              <a:spcBef>
                <a:spcPts val="0"/>
              </a:spcBef>
              <a:spcAft>
                <a:spcPts val="0"/>
              </a:spcAft>
            </a:pPr>
            <a:r>
              <a:rPr lang="en-US" sz="3600" b="1" i="0" u="none" strike="noStrike" dirty="0">
                <a:solidFill>
                  <a:srgbClr val="000000"/>
                </a:solidFill>
                <a:effectLst/>
              </a:rPr>
              <a:t>Term Weights &amp; Document Scoring (2/2) </a:t>
            </a:r>
            <a:br>
              <a:rPr lang="en-US" dirty="0"/>
            </a:br>
            <a:endParaRPr lang="en-US" dirty="0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8D6FC68E-5FBC-76D0-B585-2EF06ACD06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441" y="1359647"/>
            <a:ext cx="4040841" cy="1710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38C33064-D6CA-B2F1-62D6-B6C0CB9A30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1724" y="1359647"/>
            <a:ext cx="5493949" cy="1710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>
            <a:extLst>
              <a:ext uri="{FF2B5EF4-FFF2-40B4-BE49-F238E27FC236}">
                <a16:creationId xmlns:a16="http://schemas.microsoft.com/office/drawing/2014/main" id="{500F682A-9652-1A1D-A65B-710159FFE2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9575" y="3673740"/>
            <a:ext cx="6404298" cy="2162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ight Arrow 7">
            <a:extLst>
              <a:ext uri="{FF2B5EF4-FFF2-40B4-BE49-F238E27FC236}">
                <a16:creationId xmlns:a16="http://schemas.microsoft.com/office/drawing/2014/main" id="{624B1F54-29C2-49EF-8168-055993BF682A}"/>
              </a:ext>
            </a:extLst>
          </p:cNvPr>
          <p:cNvSpPr/>
          <p:nvPr/>
        </p:nvSpPr>
        <p:spPr>
          <a:xfrm rot="2996466">
            <a:off x="3583522" y="3133262"/>
            <a:ext cx="571903" cy="510992"/>
          </a:xfrm>
          <a:prstGeom prst="rightArrow">
            <a:avLst>
              <a:gd name="adj1" fmla="val 43846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CF9963EB-BD59-EED8-FFF8-10BC082422DF}"/>
              </a:ext>
            </a:extLst>
          </p:cNvPr>
          <p:cNvSpPr/>
          <p:nvPr/>
        </p:nvSpPr>
        <p:spPr>
          <a:xfrm rot="17572250">
            <a:off x="6156595" y="3112739"/>
            <a:ext cx="571903" cy="510992"/>
          </a:xfrm>
          <a:prstGeom prst="rightArrow">
            <a:avLst>
              <a:gd name="adj1" fmla="val 43846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8866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488BA1-B0B7-D082-06BE-EF111D83EC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69992"/>
          </a:xfrm>
        </p:spPr>
        <p:txBody>
          <a:bodyPr>
            <a:normAutofit/>
          </a:bodyPr>
          <a:lstStyle/>
          <a:p>
            <a:r>
              <a:rPr lang="en-US" sz="36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Layers of Language Considerations...</a:t>
            </a:r>
            <a:endParaRPr lang="en-US" sz="3600" dirty="0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83185440-F627-AA14-260D-296D052FC8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7100" y="1358900"/>
            <a:ext cx="5257800" cy="414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92616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AFDDFCC-2588-3CDE-2424-7681882C248F}"/>
              </a:ext>
            </a:extLst>
          </p:cNvPr>
          <p:cNvSpPr txBox="1"/>
          <p:nvPr/>
        </p:nvSpPr>
        <p:spPr>
          <a:xfrm>
            <a:off x="2861535" y="3022899"/>
            <a:ext cx="70355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Chatbots &amp; Dialogue Systems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57942397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BC9194-8F91-82D9-29F4-3A59BA0E7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18216"/>
          </a:xfrm>
        </p:spPr>
        <p:txBody>
          <a:bodyPr/>
          <a:lstStyle/>
          <a:p>
            <a:r>
              <a:rPr lang="en-US" dirty="0"/>
              <a:t>Turns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31964A21-9849-6344-108B-886B11141E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183342"/>
            <a:ext cx="9964977" cy="4289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B5B8D98-F0EF-DC14-BE6C-9B13F3922DFF}"/>
              </a:ext>
            </a:extLst>
          </p:cNvPr>
          <p:cNvSpPr txBox="1"/>
          <p:nvPr/>
        </p:nvSpPr>
        <p:spPr>
          <a:xfrm>
            <a:off x="838200" y="5674658"/>
            <a:ext cx="35509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Turns: C1, A2, C3, etc.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69329333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2BDD7-921D-3FF8-1E75-7B4CCC6B01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89124"/>
          </a:xfrm>
        </p:spPr>
        <p:txBody>
          <a:bodyPr>
            <a:normAutofit/>
          </a:bodyPr>
          <a:lstStyle/>
          <a:p>
            <a:r>
              <a:rPr lang="en-US" sz="36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Architecture for Generating Response</a:t>
            </a:r>
            <a:endParaRPr lang="en-US" sz="3600" dirty="0"/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1EB24B86-55CE-0B63-E894-D759CA4E56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52071"/>
            <a:ext cx="12192000" cy="325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>
            <a:extLst>
              <a:ext uri="{FF2B5EF4-FFF2-40B4-BE49-F238E27FC236}">
                <a16:creationId xmlns:a16="http://schemas.microsoft.com/office/drawing/2014/main" id="{C50445DB-BCC5-A57C-CBE2-E2DBC58CB1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4503271"/>
            <a:ext cx="4713149" cy="153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>
            <a:extLst>
              <a:ext uri="{FF2B5EF4-FFF2-40B4-BE49-F238E27FC236}">
                <a16:creationId xmlns:a16="http://schemas.microsoft.com/office/drawing/2014/main" id="{1567DBD6-08B1-EB8A-6ABC-EBDE359408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1618" y="4961817"/>
            <a:ext cx="4605618" cy="614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018516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4CF76-C5B1-1570-AF68-8C67C9C68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18216"/>
          </a:xfrm>
        </p:spPr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685B82-8998-004C-366F-857BCCCA37C3}"/>
              </a:ext>
            </a:extLst>
          </p:cNvPr>
          <p:cNvSpPr txBox="1"/>
          <p:nvPr/>
        </p:nvSpPr>
        <p:spPr>
          <a:xfrm>
            <a:off x="699247" y="1602889"/>
            <a:ext cx="81542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/>
              </a:rPr>
              <a:t>https://web.stanford.edu/~jurafsky/slp3/</a:t>
            </a:r>
            <a:endParaRPr lang="en-US" dirty="0"/>
          </a:p>
          <a:p>
            <a:endParaRPr lang="en-US" dirty="0"/>
          </a:p>
          <a:p>
            <a:r>
              <a:rPr lang="en-US" dirty="0"/>
              <a:t>Images and materials belong to Speech and Language Processing (3rd ed. draft)</a:t>
            </a:r>
          </a:p>
          <a:p>
            <a:r>
              <a:rPr lang="en-US" dirty="0"/>
              <a:t>Dan </a:t>
            </a:r>
            <a:r>
              <a:rPr lang="en-US" dirty="0" err="1"/>
              <a:t>Jurafsky</a:t>
            </a:r>
            <a:r>
              <a:rPr lang="en-US" dirty="0"/>
              <a:t> and James H. Martin; the most popular NLP text book.</a:t>
            </a:r>
          </a:p>
        </p:txBody>
      </p:sp>
    </p:spTree>
    <p:extLst>
      <p:ext uri="{BB962C8B-B14F-4D97-AF65-F5344CB8AC3E}">
        <p14:creationId xmlns:p14="http://schemas.microsoft.com/office/powerpoint/2010/main" val="627152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9ABE4A26-B6D4-251A-FA73-6F681CF34E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92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EE793F8C-A8D7-861E-81B1-15B2E80F3A00}"/>
              </a:ext>
            </a:extLst>
          </p:cNvPr>
          <p:cNvSpPr/>
          <p:nvPr/>
        </p:nvSpPr>
        <p:spPr>
          <a:xfrm>
            <a:off x="7315200" y="3575314"/>
            <a:ext cx="1175657" cy="1486542"/>
          </a:xfrm>
          <a:prstGeom prst="rect">
            <a:avLst/>
          </a:prstGeom>
          <a:solidFill>
            <a:schemeClr val="accent1">
              <a:alpha val="4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BF0AB91-9D7F-B891-8963-37575B51A769}"/>
              </a:ext>
            </a:extLst>
          </p:cNvPr>
          <p:cNvSpPr/>
          <p:nvPr/>
        </p:nvSpPr>
        <p:spPr>
          <a:xfrm>
            <a:off x="8577181" y="3575315"/>
            <a:ext cx="2602448" cy="1486542"/>
          </a:xfrm>
          <a:prstGeom prst="rect">
            <a:avLst/>
          </a:prstGeom>
          <a:solidFill>
            <a:schemeClr val="accent1">
              <a:alpha val="4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23771CB-BF47-5A8D-1C3D-25DFE01CE25E}"/>
              </a:ext>
            </a:extLst>
          </p:cNvPr>
          <p:cNvSpPr/>
          <p:nvPr/>
        </p:nvSpPr>
        <p:spPr>
          <a:xfrm>
            <a:off x="552123" y="4223657"/>
            <a:ext cx="3167741" cy="707572"/>
          </a:xfrm>
          <a:prstGeom prst="rect">
            <a:avLst/>
          </a:prstGeom>
          <a:solidFill>
            <a:schemeClr val="accent1">
              <a:alpha val="4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85C37F6-1E49-D694-8034-6B4B98A04B76}"/>
              </a:ext>
            </a:extLst>
          </p:cNvPr>
          <p:cNvSpPr/>
          <p:nvPr/>
        </p:nvSpPr>
        <p:spPr>
          <a:xfrm>
            <a:off x="553648" y="3516085"/>
            <a:ext cx="3167742" cy="707572"/>
          </a:xfrm>
          <a:prstGeom prst="rect">
            <a:avLst/>
          </a:prstGeom>
          <a:solidFill>
            <a:schemeClr val="accent2">
              <a:alpha val="4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ABFE03C-B1A8-3322-F06D-1126283D318E}"/>
              </a:ext>
            </a:extLst>
          </p:cNvPr>
          <p:cNvSpPr/>
          <p:nvPr/>
        </p:nvSpPr>
        <p:spPr>
          <a:xfrm>
            <a:off x="5181600" y="3575314"/>
            <a:ext cx="1436914" cy="1116429"/>
          </a:xfrm>
          <a:prstGeom prst="rect">
            <a:avLst/>
          </a:prstGeom>
          <a:solidFill>
            <a:schemeClr val="accent2">
              <a:alpha val="4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B7F654F-9AD9-C3A2-31BE-2DF30B70CAC7}"/>
              </a:ext>
            </a:extLst>
          </p:cNvPr>
          <p:cNvSpPr/>
          <p:nvPr/>
        </p:nvSpPr>
        <p:spPr>
          <a:xfrm>
            <a:off x="555172" y="2982686"/>
            <a:ext cx="3167742" cy="533398"/>
          </a:xfrm>
          <a:prstGeom prst="rect">
            <a:avLst/>
          </a:prstGeom>
          <a:solidFill>
            <a:srgbClr val="FFFF00">
              <a:alpha val="44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0A61DC0-1F54-E896-7166-3D7CEDAEF5BE}"/>
              </a:ext>
            </a:extLst>
          </p:cNvPr>
          <p:cNvSpPr/>
          <p:nvPr/>
        </p:nvSpPr>
        <p:spPr>
          <a:xfrm>
            <a:off x="4231495" y="3041916"/>
            <a:ext cx="6948133" cy="533398"/>
          </a:xfrm>
          <a:prstGeom prst="rect">
            <a:avLst/>
          </a:prstGeom>
          <a:solidFill>
            <a:srgbClr val="FFFF00">
              <a:alpha val="44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5175C3D-AAFF-5EF5-1CEE-955A6E8F2A2A}"/>
              </a:ext>
            </a:extLst>
          </p:cNvPr>
          <p:cNvSpPr/>
          <p:nvPr/>
        </p:nvSpPr>
        <p:spPr>
          <a:xfrm>
            <a:off x="555172" y="2367643"/>
            <a:ext cx="3167742" cy="615041"/>
          </a:xfrm>
          <a:prstGeom prst="rect">
            <a:avLst/>
          </a:prstGeom>
          <a:solidFill>
            <a:schemeClr val="accent6">
              <a:alpha val="4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F29FC51-8DAB-9785-3A4C-7E218A954E62}"/>
              </a:ext>
            </a:extLst>
          </p:cNvPr>
          <p:cNvSpPr/>
          <p:nvPr/>
        </p:nvSpPr>
        <p:spPr>
          <a:xfrm>
            <a:off x="4228447" y="2508518"/>
            <a:ext cx="6948132" cy="533398"/>
          </a:xfrm>
          <a:prstGeom prst="rect">
            <a:avLst/>
          </a:prstGeom>
          <a:solidFill>
            <a:schemeClr val="accent6">
              <a:alpha val="4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9929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A42EF34-6982-9577-A122-FCDFC525609D}"/>
              </a:ext>
            </a:extLst>
          </p:cNvPr>
          <p:cNvSpPr txBox="1"/>
          <p:nvPr/>
        </p:nvSpPr>
        <p:spPr>
          <a:xfrm>
            <a:off x="557048" y="252248"/>
            <a:ext cx="113721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>
              <a:spcBef>
                <a:spcPts val="0"/>
              </a:spcBef>
              <a:spcAft>
                <a:spcPts val="0"/>
              </a:spcAft>
            </a:pPr>
            <a:r>
              <a:rPr lang="en-US" sz="36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 Historical Perspective on Approaches</a:t>
            </a:r>
            <a:br>
              <a:rPr lang="en-US" sz="36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lang="en-US" sz="36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 NLP (1/3)</a:t>
            </a:r>
            <a:endParaRPr lang="en-US" sz="3600" b="0" i="0" u="none" strike="noStrike" dirty="0">
              <a:solidFill>
                <a:srgbClr val="000000"/>
              </a:solidFill>
              <a:effectLst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A22E00-7EFB-AE78-A351-0EE567554097}"/>
              </a:ext>
            </a:extLst>
          </p:cNvPr>
          <p:cNvSpPr txBox="1"/>
          <p:nvPr/>
        </p:nvSpPr>
        <p:spPr>
          <a:xfrm>
            <a:off x="578069" y="1797269"/>
            <a:ext cx="10668000" cy="3877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1950-60s</a:t>
            </a:r>
          </a:p>
          <a:p>
            <a:pPr marL="742950" lvl="1" indent="-285750" algn="l" rtl="0" fontAlgn="base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ELIZA (1966)</a:t>
            </a:r>
            <a:endParaRPr lang="en-US" sz="26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742950" lvl="1" indent="-285750" algn="l" rtl="0" fontAlgn="base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Early neural methods (perceptron)</a:t>
            </a:r>
            <a:endParaRPr lang="en-US" sz="26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742950" lvl="1" indent="-285750" algn="l" rtl="0" fontAlgn="base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Word-based machine translation</a:t>
            </a:r>
            <a:endParaRPr lang="en-US" sz="26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742950" lvl="1" indent="-285750" algn="l" rtl="0" fontAlgn="base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Symbolic AI (GOFAI)</a:t>
            </a:r>
            <a:endParaRPr lang="en-US" sz="26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l" rtl="0" fontAlgn="base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1970s-mid 1980s</a:t>
            </a:r>
          </a:p>
          <a:p>
            <a:pPr marL="742950" lvl="1" indent="-285750" algn="l" rtl="0" fontAlgn="base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Heyday of rule-based approaches and “language understanding”</a:t>
            </a:r>
            <a:endParaRPr lang="en-US" sz="26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742950" lvl="1" indent="-285750" algn="l" rtl="0" fontAlgn="base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Profusion of computationally focused grammar formalisms</a:t>
            </a:r>
            <a:endParaRPr lang="en-US" sz="26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742950" lvl="1" indent="-285750" algn="l" rtl="0" fontAlgn="base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Connectionist/Parallel Distributed Processing returns to neural methods</a:t>
            </a:r>
            <a:endParaRPr lang="en-US" sz="26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82834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95FC14-6B05-A5C7-5593-0AD4E0A4B12F}"/>
              </a:ext>
            </a:extLst>
          </p:cNvPr>
          <p:cNvSpPr txBox="1"/>
          <p:nvPr/>
        </p:nvSpPr>
        <p:spPr>
          <a:xfrm>
            <a:off x="809297" y="294290"/>
            <a:ext cx="105734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 Historical Perspective on Approaches</a:t>
            </a:r>
            <a:br>
              <a:rPr lang="en-US" sz="36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lang="en-US" sz="36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 NLP (2/3)</a:t>
            </a:r>
            <a:endParaRPr lang="en-US" sz="3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6FB643-387B-3368-E979-B4A8261492BD}"/>
              </a:ext>
            </a:extLst>
          </p:cNvPr>
          <p:cNvSpPr txBox="1"/>
          <p:nvPr/>
        </p:nvSpPr>
        <p:spPr>
          <a:xfrm>
            <a:off x="840828" y="1776248"/>
            <a:ext cx="10195034" cy="263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Late 1980s-1990s</a:t>
            </a:r>
          </a:p>
          <a:p>
            <a:pPr marL="742950" lvl="1" indent="-285750" algn="l" rtl="0" fontAlgn="base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Rise of supervised machine learning methods (the “statistical NLP” era)</a:t>
            </a:r>
          </a:p>
          <a:p>
            <a:pPr marL="742950" lvl="1" indent="-285750" algn="l" rtl="0" fontAlgn="base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Focus on “tasks” rather than the larger goal of language understanding</a:t>
            </a:r>
          </a:p>
          <a:p>
            <a:pPr algn="l" rtl="0" fontAlgn="base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1990s-2000s</a:t>
            </a:r>
          </a:p>
          <a:p>
            <a:pPr marL="742950" lvl="1" indent="-285750" algn="l" rtl="0" fontAlgn="base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Consolidation of machine learning as the dominant approach </a:t>
            </a:r>
            <a:endParaRPr lang="en-US" sz="26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742950" lvl="1" indent="-285750" algn="l" rtl="0" fontAlgn="base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Emphasis on learning from annotated data</a:t>
            </a:r>
            <a:endParaRPr lang="en-US" sz="26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29495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AA5CB0F-A8D3-4479-5A83-19FF114555C7}"/>
              </a:ext>
            </a:extLst>
          </p:cNvPr>
          <p:cNvSpPr txBox="1"/>
          <p:nvPr/>
        </p:nvSpPr>
        <p:spPr>
          <a:xfrm>
            <a:off x="1019502" y="199696"/>
            <a:ext cx="98587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 Historical Perspective on Approaches</a:t>
            </a:r>
            <a:br>
              <a:rPr lang="en-US" sz="36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lang="en-US" sz="36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 NLP (3/3)</a:t>
            </a:r>
            <a:endParaRPr lang="en-US" sz="3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75780D-8E25-44A0-D194-A5B713445897}"/>
              </a:ext>
            </a:extLst>
          </p:cNvPr>
          <p:cNvSpPr txBox="1"/>
          <p:nvPr/>
        </p:nvSpPr>
        <p:spPr>
          <a:xfrm>
            <a:off x="1040524" y="1744717"/>
            <a:ext cx="10394731" cy="2446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 fontAlgn="base">
              <a:spcBef>
                <a:spcPts val="0"/>
              </a:spcBef>
              <a:spcAft>
                <a:spcPts val="0"/>
              </a:spcAft>
            </a:pPr>
            <a:r>
              <a:rPr lang="en-US" sz="2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2010 to now</a:t>
            </a: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742950" lvl="1" indent="-285750" algn="l" rtl="0" fontAlgn="base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Renaissance of neural methods (deep learning) starting ~2010</a:t>
            </a:r>
          </a:p>
          <a:p>
            <a:pPr marL="1143000" lvl="2" indent="-228600" algn="l" rtl="0" fontAlgn="base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Availability of huge quantities of unannotated or found-annotated data </a:t>
            </a:r>
          </a:p>
          <a:p>
            <a:pPr marL="1143000" lvl="2" indent="-228600" algn="l" rtl="0" fontAlgn="base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Availability of vast computing power</a:t>
            </a:r>
          </a:p>
          <a:p>
            <a:pPr marL="742950" lvl="1" indent="-285750" algn="l" rtl="0" fontAlgn="base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Realistic-sounding language generation (and associated hype)</a:t>
            </a:r>
          </a:p>
          <a:p>
            <a:pPr marL="742950" lvl="1" indent="-285750" algn="l" rtl="0" fontAlgn="base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NLP as a publicly visible part of daily life (Siri, Alexa, Google Translate…)</a:t>
            </a:r>
          </a:p>
        </p:txBody>
      </p:sp>
    </p:spTree>
    <p:extLst>
      <p:ext uri="{BB962C8B-B14F-4D97-AF65-F5344CB8AC3E}">
        <p14:creationId xmlns:p14="http://schemas.microsoft.com/office/powerpoint/2010/main" val="28239036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280</TotalTime>
  <Words>1399</Words>
  <Application>Microsoft Macintosh PowerPoint</Application>
  <PresentationFormat>Widescreen</PresentationFormat>
  <Paragraphs>183</Paragraphs>
  <Slides>53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8" baseType="lpstr">
      <vt:lpstr>Arial</vt:lpstr>
      <vt:lpstr>Calibri</vt:lpstr>
      <vt:lpstr>Calibri Light</vt:lpstr>
      <vt:lpstr>NimbusRomNo9L</vt:lpstr>
      <vt:lpstr>Office Theme</vt:lpstr>
      <vt:lpstr>Intro to NLP</vt:lpstr>
      <vt:lpstr>Introduction</vt:lpstr>
      <vt:lpstr>PowerPoint Presentation</vt:lpstr>
      <vt:lpstr>Zipfian curve</vt:lpstr>
      <vt:lpstr>Layers of Language Considerations...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Language Models</vt:lpstr>
      <vt:lpstr>N-Gram Models</vt:lpstr>
      <vt:lpstr>PowerPoint Presentation</vt:lpstr>
      <vt:lpstr>Chain Rule of Probability (2/2)</vt:lpstr>
      <vt:lpstr>Markov Model (1/2)</vt:lpstr>
      <vt:lpstr>Markov Model (2/2)</vt:lpstr>
      <vt:lpstr>PowerPoint Presentation</vt:lpstr>
      <vt:lpstr>PowerPoint Presentation</vt:lpstr>
      <vt:lpstr>PowerPoint Presentation</vt:lpstr>
      <vt:lpstr>Vector Semantic</vt:lpstr>
      <vt:lpstr>PowerPoint Presentation</vt:lpstr>
      <vt:lpstr>Tf-idf: Weighing terms in the vector</vt:lpstr>
      <vt:lpstr>word2vec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Transformer Block</vt:lpstr>
      <vt:lpstr>Self-Attention Layer</vt:lpstr>
      <vt:lpstr>PowerPoint Presentation</vt:lpstr>
      <vt:lpstr>PowerPoint Presentation</vt:lpstr>
      <vt:lpstr>PowerPoint Presentation</vt:lpstr>
      <vt:lpstr>Neural Network in NLP Downstream Tasks(With the focus to be Text Classification)</vt:lpstr>
      <vt:lpstr>PowerPoint Presentation</vt:lpstr>
      <vt:lpstr>PowerPoint Presentation</vt:lpstr>
      <vt:lpstr>PowerPoint Presentation</vt:lpstr>
      <vt:lpstr>-Q -A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Turns</vt:lpstr>
      <vt:lpstr>Architecture for Generating Response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 to NLP</dc:title>
  <dc:creator>Shabnam Tafreshi</dc:creator>
  <cp:lastModifiedBy>Shabnam Tafreshi</cp:lastModifiedBy>
  <cp:revision>56</cp:revision>
  <dcterms:created xsi:type="dcterms:W3CDTF">2023-04-21T01:22:45Z</dcterms:created>
  <dcterms:modified xsi:type="dcterms:W3CDTF">2023-06-06T19:31:52Z</dcterms:modified>
</cp:coreProperties>
</file>